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4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95" r:id="rId24"/>
    <p:sldId id="277" r:id="rId25"/>
    <p:sldId id="278" r:id="rId26"/>
    <p:sldId id="279" r:id="rId27"/>
    <p:sldId id="280" r:id="rId28"/>
    <p:sldId id="281" r:id="rId29"/>
    <p:sldId id="296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12192000" cy="6858000"/>
  <p:notesSz cx="6799263" cy="9929813"/>
  <p:embeddedFontLst>
    <p:embeddedFont>
      <p:font typeface="Noto Sans Symbols" panose="020B0604020202020204" charset="0"/>
      <p:regular r:id="rId44"/>
      <p:bold r:id="rId45"/>
    </p:embeddedFont>
    <p:embeddedFont>
      <p:font typeface="Roboto" panose="02000000000000000000" pitchFamily="2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j7KU0+dr+2gktkty/43OctsNvX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5A21B7-AB12-4B81-9D70-C0E3AA212DAC}">
  <a:tblStyle styleId="{FF5A21B7-AB12-4B81-9D70-C0E3AA212DA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1F5"/>
          </a:solidFill>
        </a:fill>
      </a:tcStyle>
    </a:wholeTbl>
    <a:band1H>
      <a:tcTxStyle b="off" i="off"/>
      <a:tcStyle>
        <a:tcBdr/>
        <a:fill>
          <a:solidFill>
            <a:srgbClr val="CEE2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EE2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06" autoAdjust="0"/>
  </p:normalViewPr>
  <p:slideViewPr>
    <p:cSldViewPr snapToGrid="0">
      <p:cViewPr varScale="1">
        <p:scale>
          <a:sx n="85" d="100"/>
          <a:sy n="85" d="100"/>
        </p:scale>
        <p:origin x="56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47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1343" y="0"/>
            <a:ext cx="2946347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ileos.fr/ZZ_indicateurs.php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1:notes"/>
          <p:cNvSpPr txBox="1">
            <a:spLocks noGrp="1"/>
          </p:cNvSpPr>
          <p:nvPr>
            <p:ph type="sldNum" idx="12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MAJ Sept 2023: Ajout année 2023</a:t>
            </a:r>
            <a:endParaRPr/>
          </a:p>
        </p:txBody>
      </p:sp>
      <p:sp>
        <p:nvSpPr>
          <p:cNvPr id="298" name="Google Shape;2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053" cy="44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225797" lvl="0" indent="-2257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5797" lvl="0" indent="-2257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collège est une autorité morale indépendante. Il a deux rôles principaux:</a:t>
            </a:r>
            <a:endParaRPr/>
          </a:p>
          <a:p>
            <a:pPr marL="225797" lvl="0" indent="-2257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- </a:t>
            </a:r>
            <a:r>
              <a:rPr lang="fr-FR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SLIDE DE PHILIPPE A RECUPERER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5797" lvl="0" indent="-2257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5797" lvl="0" indent="-2257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 conseil d’administration gère le fonctionnement de l’association.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5797" lvl="0" indent="-2257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5797" lvl="0" indent="-2257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Clarifier les modes de prise de décision dans l’association (bénévoles et CA) – JMC </a:t>
            </a:r>
            <a:r>
              <a:rPr lang="fr-FR" sz="2100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 ⬧●♓♎♏ ⬧◆🞐🞐●🡹🔾♏■⧫♋♓❒♏ 🡪 🞐❒🡹❖□♓❒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5797" lvl="0" indent="-2257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0:notes"/>
          <p:cNvSpPr txBox="1"/>
          <p:nvPr/>
        </p:nvSpPr>
        <p:spPr>
          <a:xfrm>
            <a:off x="3851488" y="9431758"/>
            <a:ext cx="2945990" cy="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11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11:notes"/>
          <p:cNvSpPr txBox="1">
            <a:spLocks noGrp="1"/>
          </p:cNvSpPr>
          <p:nvPr>
            <p:ph type="sldNum" idx="12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325" y="1389063"/>
            <a:ext cx="6669088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2:notes"/>
          <p:cNvSpPr txBox="1">
            <a:spLocks noGrp="1"/>
          </p:cNvSpPr>
          <p:nvPr>
            <p:ph type="body" idx="1"/>
          </p:nvPr>
        </p:nvSpPr>
        <p:spPr>
          <a:xfrm>
            <a:off x="704323" y="5348685"/>
            <a:ext cx="5634574" cy="4376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525" tIns="51750" rIns="103525" bIns="51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375" name="Google Shape;375;p12:notes"/>
          <p:cNvSpPr txBox="1">
            <a:spLocks noGrp="1"/>
          </p:cNvSpPr>
          <p:nvPr>
            <p:ph type="sldNum" idx="12"/>
          </p:nvPr>
        </p:nvSpPr>
        <p:spPr>
          <a:xfrm>
            <a:off x="3989528" y="10556517"/>
            <a:ext cx="3052061" cy="557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525" tIns="51750" rIns="103525" bIns="51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latin typeface="Calibri"/>
                <a:ea typeface="Calibri"/>
                <a:cs typeface="Calibri"/>
                <a:sym typeface="Calibri"/>
              </a:rPr>
              <a:t>13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>
          <a:extLst>
            <a:ext uri="{FF2B5EF4-FFF2-40B4-BE49-F238E27FC236}">
              <a16:creationId xmlns:a16="http://schemas.microsoft.com/office/drawing/2014/main" id="{4AF543EF-C837-7251-C2D4-9A106D8C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2:notes">
            <a:extLst>
              <a:ext uri="{FF2B5EF4-FFF2-40B4-BE49-F238E27FC236}">
                <a16:creationId xmlns:a16="http://schemas.microsoft.com/office/drawing/2014/main" id="{C4A13351-E5FB-4272-7DE2-EA586FEE46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87325" y="1389063"/>
            <a:ext cx="6669088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2:notes">
            <a:extLst>
              <a:ext uri="{FF2B5EF4-FFF2-40B4-BE49-F238E27FC236}">
                <a16:creationId xmlns:a16="http://schemas.microsoft.com/office/drawing/2014/main" id="{695714C5-6817-DA92-E6E9-AE92E3B49C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4323" y="5348685"/>
            <a:ext cx="5634574" cy="4376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525" tIns="51750" rIns="103525" bIns="51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375" name="Google Shape;375;p12:notes">
            <a:extLst>
              <a:ext uri="{FF2B5EF4-FFF2-40B4-BE49-F238E27FC236}">
                <a16:creationId xmlns:a16="http://schemas.microsoft.com/office/drawing/2014/main" id="{E46D64CF-08DE-2650-5591-2F11FCC0C3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89528" y="10556517"/>
            <a:ext cx="3052061" cy="557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525" tIns="51750" rIns="103525" bIns="51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latin typeface="Calibri"/>
                <a:ea typeface="Calibri"/>
                <a:cs typeface="Calibri"/>
                <a:sym typeface="Calibri"/>
              </a:rPr>
              <a:t>14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252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3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p13:notes"/>
          <p:cNvSpPr txBox="1">
            <a:spLocks noGrp="1"/>
          </p:cNvSpPr>
          <p:nvPr>
            <p:ph type="sldNum" idx="12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325" y="1389063"/>
            <a:ext cx="6669088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69:notes"/>
          <p:cNvSpPr txBox="1">
            <a:spLocks noGrp="1"/>
          </p:cNvSpPr>
          <p:nvPr>
            <p:ph type="body" idx="1"/>
          </p:nvPr>
        </p:nvSpPr>
        <p:spPr>
          <a:xfrm>
            <a:off x="704323" y="5348685"/>
            <a:ext cx="5634574" cy="4376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525" tIns="51750" rIns="103525" bIns="51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429" name="Google Shape;429;p69:notes"/>
          <p:cNvSpPr txBox="1">
            <a:spLocks noGrp="1"/>
          </p:cNvSpPr>
          <p:nvPr>
            <p:ph type="sldNum" idx="12"/>
          </p:nvPr>
        </p:nvSpPr>
        <p:spPr>
          <a:xfrm>
            <a:off x="3989528" y="10556517"/>
            <a:ext cx="3052061" cy="557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525" tIns="51750" rIns="103525" bIns="51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latin typeface="Calibri"/>
                <a:ea typeface="Calibri"/>
                <a:cs typeface="Calibri"/>
                <a:sym typeface="Calibri"/>
              </a:rPr>
              <a:t>16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0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3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7" name="Google Shape;4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4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5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3" name="Google Shape;48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1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e10876aa8f_0_0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362" cy="390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7" name="Google Shape;517;g2e10876aa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4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2" name="Google Shape;5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5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9" name="Google Shape;5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6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8" name="Google Shape;5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7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5" name="Google Shape;5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2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e067d8d3e4_0_1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362" cy="390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88" tIns="47782" rIns="95588" bIns="4778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49" name="Google Shape;549;g2e067d8d3e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3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3:notes"/>
          <p:cNvSpPr txBox="1">
            <a:spLocks noGrp="1"/>
          </p:cNvSpPr>
          <p:nvPr>
            <p:ph type="sldNum" idx="12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e0651b9815_0_0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362" cy="390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6" name="Google Shape;576;g2e0651b98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1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MAJ Sept 2023: ajout des cm aux dimensions</a:t>
            </a:r>
            <a:endParaRPr/>
          </a:p>
        </p:txBody>
      </p:sp>
      <p:sp>
        <p:nvSpPr>
          <p:cNvPr id="583" name="Google Shape;58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797fa86dfa_0_0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362" cy="390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MAJ Sept 2023: ajout des cm aux dimensions</a:t>
            </a:r>
            <a:endParaRPr/>
          </a:p>
        </p:txBody>
      </p:sp>
      <p:sp>
        <p:nvSpPr>
          <p:cNvPr id="590" name="Google Shape;590;g2797fa86d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4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3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3" name="Google Shape;60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4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0" name="Google Shape;61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5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3" name="Google Shape;63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5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46" name="Google Shape;646;p52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Nom de l’hébergeur: Blue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Interface simple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Seulement les fonctions essentielles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Espace de partage avec les référents de confiance qui peuvent déposer directement dans l’espace partagé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Dépôt par mail sur autorisation du bénéficiaire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Contrôle complet par le bénéficiaire des accès à son compte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Récupération des mots de passe uniquement via des personnes de confiance appartenant à une structure reconnue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Garantie de récupérer des fichiers protégés même hors du site (Pdf avec mot de passe)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Traçabilité de toutes les actions même en lecture.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Permet de mémoriser des informations essentielles (directement ou via SMS)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7" name="Google Shape;647;p52:notes"/>
          <p:cNvSpPr txBox="1">
            <a:spLocks noGrp="1"/>
          </p:cNvSpPr>
          <p:nvPr>
            <p:ph type="sldNum" idx="12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4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5" name="Google Shape;65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5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7" name="Google Shape;66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MAJ Sept 2023: ajout Horizon Amitiés (Strasbourg) + Amitiés Tziganes (1 point jaune sur Nancy &amp; Mulhouse)</a:t>
            </a: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0713" y="1109663"/>
            <a:ext cx="5321300" cy="2994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68:notes"/>
          <p:cNvSpPr txBox="1">
            <a:spLocks noGrp="1"/>
          </p:cNvSpPr>
          <p:nvPr>
            <p:ph type="body" idx="1"/>
          </p:nvPr>
        </p:nvSpPr>
        <p:spPr>
          <a:xfrm>
            <a:off x="656376" y="4269496"/>
            <a:ext cx="5251006" cy="349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00" tIns="44075" rIns="88200" bIns="44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fr-FR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MAJ Sept 2023: chiffres de mi-août / ajout des hébergements 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fr-FR" b="0" i="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https://www.adileos.fr/ZZ_indicateurs.php</a:t>
            </a:r>
            <a:endParaRPr b="0" i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fr-FR" b="0" i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Sauf pour Wifi &amp; Structures utilisatrices – demander à JMC</a:t>
            </a:r>
            <a:endParaRPr/>
          </a:p>
        </p:txBody>
      </p:sp>
      <p:sp>
        <p:nvSpPr>
          <p:cNvPr id="160" name="Google Shape;160;p68:notes"/>
          <p:cNvSpPr txBox="1">
            <a:spLocks noGrp="1"/>
          </p:cNvSpPr>
          <p:nvPr>
            <p:ph type="sldNum" idx="12"/>
          </p:nvPr>
        </p:nvSpPr>
        <p:spPr>
          <a:xfrm>
            <a:off x="3717944" y="8426556"/>
            <a:ext cx="2844295" cy="44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00" tIns="44075" rIns="88200" bIns="44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5" tIns="47775" rIns="95575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7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C005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  <a:defRPr i="1">
                <a:solidFill>
                  <a:srgbClr val="009D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57"/>
          <p:cNvSpPr txBox="1">
            <a:spLocks noGrp="1"/>
          </p:cNvSpPr>
          <p:nvPr>
            <p:ph type="dt" idx="10"/>
          </p:nvPr>
        </p:nvSpPr>
        <p:spPr>
          <a:xfrm>
            <a:off x="10604740" y="6289531"/>
            <a:ext cx="14492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626D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" name="Google Shape;16;p57"/>
          <p:cNvCxnSpPr/>
          <p:nvPr/>
        </p:nvCxnSpPr>
        <p:spPr>
          <a:xfrm>
            <a:off x="0" y="0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57"/>
          <p:cNvCxnSpPr/>
          <p:nvPr/>
        </p:nvCxnSpPr>
        <p:spPr>
          <a:xfrm>
            <a:off x="0" y="6844145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57"/>
          <p:cNvCxnSpPr/>
          <p:nvPr/>
        </p:nvCxnSpPr>
        <p:spPr>
          <a:xfrm rot="10800000">
            <a:off x="12192000" y="13854"/>
            <a:ext cx="0" cy="6830291"/>
          </a:xfrm>
          <a:prstGeom prst="straightConnector1">
            <a:avLst/>
          </a:prstGeom>
          <a:noFill/>
          <a:ln w="38100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19;p57"/>
          <p:cNvCxnSpPr/>
          <p:nvPr/>
        </p:nvCxnSpPr>
        <p:spPr>
          <a:xfrm rot="10800000">
            <a:off x="24138" y="0"/>
            <a:ext cx="0" cy="6830291"/>
          </a:xfrm>
          <a:prstGeom prst="straightConnector1">
            <a:avLst/>
          </a:prstGeom>
          <a:noFill/>
          <a:ln w="38100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7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7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Font typeface="Arial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26D79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8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8"/>
          <p:cNvSpPr txBox="1">
            <a:spLocks noGrp="1"/>
          </p:cNvSpPr>
          <p:nvPr>
            <p:ph type="body" idx="1"/>
          </p:nvPr>
        </p:nvSpPr>
        <p:spPr>
          <a:xfrm>
            <a:off x="609600" y="1052514"/>
            <a:ext cx="10972800" cy="554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Arial"/>
              <a:buChar char="•"/>
              <a:defRPr sz="3200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406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Char char="▪"/>
              <a:defRPr>
                <a:solidFill>
                  <a:srgbClr val="009DB7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626D79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–"/>
              <a:defRPr>
                <a:solidFill>
                  <a:srgbClr val="626D79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26D79"/>
              </a:buClr>
              <a:buSzPts val="2000"/>
              <a:buChar char="»"/>
              <a:defRPr>
                <a:solidFill>
                  <a:srgbClr val="626D79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9"/>
          <p:cNvSpPr txBox="1">
            <a:spLocks noGrp="1"/>
          </p:cNvSpPr>
          <p:nvPr>
            <p:ph type="title"/>
          </p:nvPr>
        </p:nvSpPr>
        <p:spPr>
          <a:xfrm>
            <a:off x="914400" y="2703629"/>
            <a:ext cx="10363200" cy="725371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9"/>
          <p:cNvSpPr txBox="1">
            <a:spLocks noGrp="1"/>
          </p:cNvSpPr>
          <p:nvPr>
            <p:ph type="body" idx="1"/>
          </p:nvPr>
        </p:nvSpPr>
        <p:spPr>
          <a:xfrm>
            <a:off x="914400" y="4293097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626D7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6" name="Google Shape;26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993" y="40517"/>
            <a:ext cx="3135168" cy="123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1"/>
          <p:cNvSpPr txBox="1">
            <a:spLocks noGrp="1"/>
          </p:cNvSpPr>
          <p:nvPr>
            <p:ph type="body" idx="1"/>
          </p:nvPr>
        </p:nvSpPr>
        <p:spPr>
          <a:xfrm>
            <a:off x="609600" y="1196752"/>
            <a:ext cx="5384800" cy="5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4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26D79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1"/>
          <p:cNvSpPr txBox="1">
            <a:spLocks noGrp="1"/>
          </p:cNvSpPr>
          <p:nvPr>
            <p:ph type="body" idx="2"/>
          </p:nvPr>
        </p:nvSpPr>
        <p:spPr>
          <a:xfrm>
            <a:off x="6197600" y="1196752"/>
            <a:ext cx="5384800" cy="5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4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26D79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2"/>
          <p:cNvSpPr txBox="1">
            <a:spLocks noGrp="1"/>
          </p:cNvSpPr>
          <p:nvPr>
            <p:ph type="body" idx="1"/>
          </p:nvPr>
        </p:nvSpPr>
        <p:spPr>
          <a:xfrm>
            <a:off x="609599" y="1100139"/>
            <a:ext cx="5386917" cy="82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26D7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62"/>
          <p:cNvSpPr txBox="1">
            <a:spLocks noGrp="1"/>
          </p:cNvSpPr>
          <p:nvPr>
            <p:ph type="body" idx="2"/>
          </p:nvPr>
        </p:nvSpPr>
        <p:spPr>
          <a:xfrm>
            <a:off x="609600" y="2074864"/>
            <a:ext cx="5386917" cy="445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92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26D79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" name="Google Shape;37;p62"/>
          <p:cNvSpPr txBox="1">
            <a:spLocks noGrp="1"/>
          </p:cNvSpPr>
          <p:nvPr>
            <p:ph type="body" idx="3"/>
          </p:nvPr>
        </p:nvSpPr>
        <p:spPr>
          <a:xfrm>
            <a:off x="6183512" y="1100139"/>
            <a:ext cx="5389033" cy="82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26D7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62"/>
          <p:cNvSpPr txBox="1">
            <a:spLocks noGrp="1"/>
          </p:cNvSpPr>
          <p:nvPr>
            <p:ph type="body" idx="4"/>
          </p:nvPr>
        </p:nvSpPr>
        <p:spPr>
          <a:xfrm>
            <a:off x="6193368" y="2022764"/>
            <a:ext cx="5389033" cy="450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92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26D79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4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4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26D79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" name="Google Shape;42;p64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26D79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5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65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26D79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6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6"/>
          <p:cNvSpPr txBox="1">
            <a:spLocks noGrp="1"/>
          </p:cNvSpPr>
          <p:nvPr>
            <p:ph type="body" idx="1"/>
          </p:nvPr>
        </p:nvSpPr>
        <p:spPr>
          <a:xfrm rot="5400000">
            <a:off x="3323431" y="-1661318"/>
            <a:ext cx="5545137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Font typeface="Arial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26D79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6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6"/>
          <p:cNvSpPr txBox="1">
            <a:spLocks noGrp="1"/>
          </p:cNvSpPr>
          <p:nvPr>
            <p:ph type="body" idx="1"/>
          </p:nvPr>
        </p:nvSpPr>
        <p:spPr>
          <a:xfrm>
            <a:off x="609600" y="1052514"/>
            <a:ext cx="10972800" cy="554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5C0054"/>
              </a:buClr>
              <a:buSzPts val="2560"/>
              <a:buFont typeface="Arial"/>
              <a:buChar char="B"/>
              <a:defRPr sz="3200" b="0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9DB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9DB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26D7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26D7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26D7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26D7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26D7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626D7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jp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jpg"/><Relationship Id="rId15" Type="http://schemas.openxmlformats.org/officeDocument/2006/relationships/image" Target="../media/image81.jpg"/><Relationship Id="rId10" Type="http://schemas.openxmlformats.org/officeDocument/2006/relationships/image" Target="../media/image76.jpg"/><Relationship Id="rId4" Type="http://schemas.openxmlformats.org/officeDocument/2006/relationships/image" Target="../media/image70.png"/><Relationship Id="rId9" Type="http://schemas.openxmlformats.org/officeDocument/2006/relationships/image" Target="../media/image75.jpg"/><Relationship Id="rId1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2.jp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63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2.jp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63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2.jp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95.jpg"/><Relationship Id="rId4" Type="http://schemas.openxmlformats.org/officeDocument/2006/relationships/image" Target="../media/image83.png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83.png"/><Relationship Id="rId3" Type="http://schemas.openxmlformats.org/officeDocument/2006/relationships/image" Target="../media/image97.png"/><Relationship Id="rId7" Type="http://schemas.openxmlformats.org/officeDocument/2006/relationships/image" Target="../media/image101.jp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99.png"/><Relationship Id="rId4" Type="http://schemas.openxmlformats.org/officeDocument/2006/relationships/image" Target="../media/image10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9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120.png"/><Relationship Id="rId7" Type="http://schemas.openxmlformats.org/officeDocument/2006/relationships/hyperlink" Target="mailto:celine@doc-depot.co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amille@doc-depot.com" TargetMode="External"/><Relationship Id="rId5" Type="http://schemas.openxmlformats.org/officeDocument/2006/relationships/hyperlink" Target="mailto:06.25.84.11.53adileos@doc-depot.com" TargetMode="External"/><Relationship Id="rId4" Type="http://schemas.openxmlformats.org/officeDocument/2006/relationships/hyperlink" Target="http://www.adileos.org/" TargetMode="External"/><Relationship Id="rId9" Type="http://schemas.openxmlformats.org/officeDocument/2006/relationships/image" Target="../media/image7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26" Type="http://schemas.openxmlformats.org/officeDocument/2006/relationships/image" Target="../media/image30.jpg"/><Relationship Id="rId39" Type="http://schemas.openxmlformats.org/officeDocument/2006/relationships/image" Target="../media/image43.jpg"/><Relationship Id="rId21" Type="http://schemas.openxmlformats.org/officeDocument/2006/relationships/image" Target="../media/image25.jpg"/><Relationship Id="rId34" Type="http://schemas.openxmlformats.org/officeDocument/2006/relationships/image" Target="../media/image38.jpg"/><Relationship Id="rId42" Type="http://schemas.openxmlformats.org/officeDocument/2006/relationships/image" Target="../media/image46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29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24" Type="http://schemas.openxmlformats.org/officeDocument/2006/relationships/image" Target="../media/image28.jp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jpg"/><Relationship Id="rId45" Type="http://schemas.openxmlformats.org/officeDocument/2006/relationships/image" Target="../media/image49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jp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jpg"/><Relationship Id="rId19" Type="http://schemas.openxmlformats.org/officeDocument/2006/relationships/image" Target="../media/image23.jpg"/><Relationship Id="rId31" Type="http://schemas.openxmlformats.org/officeDocument/2006/relationships/image" Target="../media/image35.jpg"/><Relationship Id="rId44" Type="http://schemas.openxmlformats.org/officeDocument/2006/relationships/image" Target="../media/image48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g"/><Relationship Id="rId22" Type="http://schemas.openxmlformats.org/officeDocument/2006/relationships/image" Target="../media/image26.png"/><Relationship Id="rId27" Type="http://schemas.openxmlformats.org/officeDocument/2006/relationships/image" Target="../media/image31.jpg"/><Relationship Id="rId30" Type="http://schemas.openxmlformats.org/officeDocument/2006/relationships/image" Target="../media/image34.jpg"/><Relationship Id="rId35" Type="http://schemas.openxmlformats.org/officeDocument/2006/relationships/image" Target="../media/image39.jpg"/><Relationship Id="rId43" Type="http://schemas.openxmlformats.org/officeDocument/2006/relationships/image" Target="../media/image47.jpg"/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jpg"/><Relationship Id="rId25" Type="http://schemas.openxmlformats.org/officeDocument/2006/relationships/image" Target="../media/image29.jpg"/><Relationship Id="rId33" Type="http://schemas.openxmlformats.org/officeDocument/2006/relationships/image" Target="../media/image37.jpg"/><Relationship Id="rId38" Type="http://schemas.openxmlformats.org/officeDocument/2006/relationships/image" Target="../media/image42.jpg"/><Relationship Id="rId46" Type="http://schemas.openxmlformats.org/officeDocument/2006/relationships/image" Target="../media/image50.png"/><Relationship Id="rId20" Type="http://schemas.openxmlformats.org/officeDocument/2006/relationships/image" Target="../media/image24.jpg"/><Relationship Id="rId41" Type="http://schemas.openxmlformats.org/officeDocument/2006/relationships/image" Target="../media/image4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1.jpg"/><Relationship Id="rId7" Type="http://schemas.openxmlformats.org/officeDocument/2006/relationships/image" Target="../media/image1.png"/><Relationship Id="rId12" Type="http://schemas.openxmlformats.org/officeDocument/2006/relationships/image" Target="../media/image59.png"/><Relationship Id="rId17" Type="http://schemas.openxmlformats.org/officeDocument/2006/relationships/image" Target="../media/image64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11" Type="http://schemas.openxmlformats.org/officeDocument/2006/relationships/image" Target="../media/image58.png"/><Relationship Id="rId5" Type="http://schemas.openxmlformats.org/officeDocument/2006/relationships/image" Target="../media/image53.jp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2.jp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/>
        </p:nvSpPr>
        <p:spPr>
          <a:xfrm>
            <a:off x="9403492" y="5961210"/>
            <a:ext cx="260440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rgbClr val="626D79"/>
                </a:solidFill>
                <a:latin typeface="Calibri"/>
                <a:ea typeface="Calibri"/>
                <a:cs typeface="Calibri"/>
                <a:sym typeface="Calibri"/>
              </a:rPr>
              <a:t>Octobre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 txBox="1">
            <a:spLocks noGrp="1"/>
          </p:cNvSpPr>
          <p:nvPr>
            <p:ph type="subTitle" idx="1"/>
          </p:nvPr>
        </p:nvSpPr>
        <p:spPr>
          <a:xfrm>
            <a:off x="1414731" y="3429000"/>
            <a:ext cx="8997351" cy="1867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fr-FR" sz="3600" i="1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Notre action en soutien </a:t>
            </a:r>
            <a:r>
              <a:rPr lang="fr-FR" sz="3600"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fr-FR" sz="3600" i="1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600">
                <a:latin typeface="Calibri"/>
                <a:ea typeface="Calibri"/>
                <a:cs typeface="Calibri"/>
                <a:sym typeface="Calibri"/>
              </a:rPr>
              <a:t>la veille sociale pour </a:t>
            </a:r>
            <a:r>
              <a:rPr lang="fr-FR" sz="3600" i="1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garantir une réponse publique face à la détresse des plus vulnérables</a:t>
            </a:r>
            <a:r>
              <a:rPr lang="fr-FR" sz="36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3600" i="1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960" y="655250"/>
            <a:ext cx="4945712" cy="194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 t="12570" b="13691"/>
          <a:stretch/>
        </p:blipFill>
        <p:spPr>
          <a:xfrm>
            <a:off x="9995646" y="23446"/>
            <a:ext cx="2144923" cy="217290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 txBox="1"/>
          <p:nvPr/>
        </p:nvSpPr>
        <p:spPr>
          <a:xfrm>
            <a:off x="10705694" y="2196353"/>
            <a:ext cx="10390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2014-2025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" name="Google Shape;300;p9"/>
          <p:cNvGraphicFramePr/>
          <p:nvPr/>
        </p:nvGraphicFramePr>
        <p:xfrm>
          <a:off x="-5" y="10"/>
          <a:ext cx="10158700" cy="6402495"/>
        </p:xfrm>
        <a:graphic>
          <a:graphicData uri="http://schemas.openxmlformats.org/drawingml/2006/table">
            <a:tbl>
              <a:tblPr firstRow="1" bandRow="1">
                <a:noFill/>
                <a:tableStyleId>{FF5A21B7-AB12-4B81-9D70-C0E3AA212DAC}</a:tableStyleId>
              </a:tblPr>
              <a:tblGrid>
                <a:gridCol w="13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100" u="none" strike="noStrike" cap="none">
                          <a:solidFill>
                            <a:schemeClr val="lt1"/>
                          </a:solidFill>
                        </a:rPr>
                        <a:t>Dates clés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100" u="none" strike="noStrike" cap="none">
                          <a:solidFill>
                            <a:schemeClr val="lt1"/>
                          </a:solidFill>
                        </a:rPr>
                        <a:t>Historique Adiléos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2010 -2013</a:t>
                      </a:r>
                      <a:endParaRPr sz="13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Le fondateur de l’association est bénévole régulier dans un centre d’accueil de jour pour SDF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2014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Création de l’Association Adiléos</a:t>
                      </a:r>
                      <a:endParaRPr sz="13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Mise en service de Adiléos Consigne Numérique Solidaire (« doc-depot ») </a:t>
                      </a: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avec le soutien de la Fondation Sopra Steria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2015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Développement de nouveaux modules pour aider les structures dans leurs activités</a:t>
                      </a:r>
                      <a:endParaRPr sz="13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Mise en service de Adiléos Alerte Météo, Adiléos Journal de bord et Adiléos Suivi individuel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2016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Embauche d’un 1</a:t>
                      </a:r>
                      <a:r>
                        <a:rPr lang="fr-FR" sz="1300" u="none" strike="noStrike" cap="none" baseline="30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er</a:t>
                      </a: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salarié dédié </a:t>
                      </a:r>
                      <a:r>
                        <a:rPr lang="fr-FR" sz="1300" b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support utilisateur</a:t>
                      </a:r>
                      <a:endParaRPr sz="13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Début de la participation à </a:t>
                      </a:r>
                      <a:r>
                        <a:rPr lang="fr-FR" sz="13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l’expérimentation du Ministère des Affaires Sociales avec les CCAS d’Angers, Rennes et la Réunion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2017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Accélération du déploiement au niveau national 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2018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Bilan de l’expérimentation: 80% des coffres créés avec Adiléos Consigne Numérique Solidaire</a:t>
                      </a:r>
                      <a:endParaRPr sz="13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Adiléos est reconnue d’Intérêt Général </a:t>
                      </a: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à caractère social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2019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Mise en service de </a:t>
                      </a:r>
                      <a:r>
                        <a:rPr lang="fr-FR" sz="13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Adiléos Hotspot WIFI </a:t>
                      </a:r>
                      <a:r>
                        <a:rPr lang="fr-FR" sz="130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et </a:t>
                      </a:r>
                      <a:r>
                        <a:rPr lang="fr-FR" sz="13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Adiléos Domiciliation</a:t>
                      </a:r>
                      <a:endParaRPr sz="13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Autofinancement atteint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2020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b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Embauche de 3 salariés (support utilisateur/développeur)</a:t>
                      </a:r>
                      <a:endParaRPr sz="13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Signature du partenariat avec La Fédération Solidarité Femmes </a:t>
                      </a:r>
                      <a:endParaRPr sz="13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b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Mise en service de l’application </a:t>
                      </a:r>
                      <a:r>
                        <a:rPr lang="fr-FR" sz="13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Adiléos Mobile</a:t>
                      </a:r>
                      <a:endParaRPr sz="1300" b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2021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b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Mise en service </a:t>
                      </a:r>
                      <a:r>
                        <a:rPr lang="fr-FR" sz="13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Adiléos Parcours Hébergement</a:t>
                      </a:r>
                      <a:endParaRPr sz="1300" b="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2022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b="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Equipement </a:t>
                      </a:r>
                      <a:r>
                        <a:rPr lang="fr-FR" sz="13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Chargeur de portables </a:t>
                      </a:r>
                      <a:endParaRPr sz="1300" b="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300" u="none" strike="noStrike" cap="none"/>
                        <a:t>2023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b="1" u="none" strike="noStrike" cap="none"/>
                        <a:t>Migration HDS</a:t>
                      </a:r>
                      <a:r>
                        <a:rPr lang="fr-FR" sz="1300" b="0" u="none" strike="noStrike" cap="none"/>
                        <a:t> finalisée</a:t>
                      </a:r>
                      <a:endParaRPr sz="15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u="none" strike="noStrike" cap="none"/>
                        <a:t>Enrichissement </a:t>
                      </a:r>
                      <a:r>
                        <a:rPr lang="fr-FR" sz="1300" b="0" u="none" strike="noStrike" cap="none"/>
                        <a:t>du service </a:t>
                      </a:r>
                      <a:r>
                        <a:rPr lang="fr-FR" sz="1300" b="1" u="none" strike="noStrike" cap="none"/>
                        <a:t>Adiléos Parcours Hébergement </a:t>
                      </a:r>
                      <a:r>
                        <a:rPr lang="fr-FR" sz="1300" b="0" u="none" strike="noStrike" cap="none"/>
                        <a:t>avec les fonctions financières</a:t>
                      </a:r>
                      <a:endParaRPr sz="1300" b="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fr-FR" sz="1300" u="none" strike="noStrike" cap="none"/>
                        <a:t>2024 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b="0" u="none" strike="noStrike" cap="none"/>
                        <a:t>Nouveaux services : caisse, cahier de liaison, planning Activités/bénévoles, RH</a:t>
                      </a:r>
                      <a:endParaRPr sz="1300" b="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fr-FR" sz="1300" u="none" strike="noStrike" cap="none"/>
                        <a:t>2025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fr-FR" sz="1300" u="none" strike="noStrike" cap="none"/>
                        <a:t>Lancement </a:t>
                      </a:r>
                      <a:r>
                        <a:rPr lang="fr-FR" sz="1300" b="1" u="none" strike="noStrike" cap="none"/>
                        <a:t>d’Adiléos Mobile Pro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01" name="Google Shape;30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6614" y="3381469"/>
            <a:ext cx="1462964" cy="130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2139" y="4878666"/>
            <a:ext cx="1591911" cy="85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9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9051" y="1552645"/>
            <a:ext cx="1789913" cy="870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"/>
          <p:cNvSpPr txBox="1"/>
          <p:nvPr/>
        </p:nvSpPr>
        <p:spPr>
          <a:xfrm>
            <a:off x="1524000" y="0"/>
            <a:ext cx="9143640" cy="76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FR" sz="2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Adileos – Organization structure</a:t>
            </a:r>
            <a:endParaRPr sz="26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0"/>
          <p:cNvSpPr/>
          <p:nvPr/>
        </p:nvSpPr>
        <p:spPr>
          <a:xfrm>
            <a:off x="3036975" y="1108700"/>
            <a:ext cx="3806100" cy="13257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Bureau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0" u="none" strike="noStrike" cap="none">
              <a:solidFill>
                <a:srgbClr val="5C005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0488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Noto Sans Symbols"/>
              <a:buChar char="-"/>
            </a:pPr>
            <a:r>
              <a:rPr lang="fr-FR" sz="1200" b="0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Dominique Forien (Présidente)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8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Noto Sans Symbols"/>
              <a:buChar char="-"/>
            </a:pPr>
            <a:r>
              <a:rPr lang="fr-FR" sz="1200" b="0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Jean-Michel Cot (Vice-Président et Fondateur)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7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Noto Sans Symbols"/>
              <a:buChar char="-"/>
            </a:pPr>
            <a:r>
              <a:rPr lang="fr-FR" sz="1200" b="0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Jean Bernard Rampini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7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Noto Sans Symbols"/>
              <a:buChar char="-"/>
            </a:pPr>
            <a:r>
              <a:rPr lang="fr-FR" sz="1200" b="0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Marc Soulacroup </a:t>
            </a:r>
            <a:endParaRPr sz="1200" b="0" i="0" u="none" strike="noStrike" cap="none">
              <a:solidFill>
                <a:srgbClr val="5C00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10"/>
          <p:cNvSpPr/>
          <p:nvPr/>
        </p:nvSpPr>
        <p:spPr>
          <a:xfrm>
            <a:off x="304020" y="1360207"/>
            <a:ext cx="1643400" cy="8043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9DB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Collège </a:t>
            </a:r>
            <a:endParaRPr sz="1800" b="0" i="0" u="none" strike="noStrike" cap="none">
              <a:solidFill>
                <a:srgbClr val="5C00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10"/>
          <p:cNvSpPr/>
          <p:nvPr/>
        </p:nvSpPr>
        <p:spPr>
          <a:xfrm>
            <a:off x="2003889" y="3060865"/>
            <a:ext cx="1225215" cy="104567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Juridique</a:t>
            </a:r>
            <a:endParaRPr sz="1400" b="1" i="0" u="none" strike="noStrike" cap="none">
              <a:solidFill>
                <a:srgbClr val="5C00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10"/>
          <p:cNvSpPr/>
          <p:nvPr/>
        </p:nvSpPr>
        <p:spPr>
          <a:xfrm>
            <a:off x="7681400" y="3085539"/>
            <a:ext cx="1294920" cy="103809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Technique</a:t>
            </a:r>
            <a:endParaRPr sz="1400" b="0" i="0" u="none" strike="noStrike" cap="none">
              <a:solidFill>
                <a:srgbClr val="5C005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FR" sz="800" b="1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800" b="0" i="0" u="none" strike="noStrike" cap="none">
              <a:solidFill>
                <a:srgbClr val="5C00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10"/>
          <p:cNvSpPr/>
          <p:nvPr/>
        </p:nvSpPr>
        <p:spPr>
          <a:xfrm>
            <a:off x="6000421" y="4823551"/>
            <a:ext cx="1744200" cy="66497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Tests &amp; Sécurité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0" u="none" strike="noStrike" cap="none">
              <a:solidFill>
                <a:srgbClr val="5C00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5" name="Google Shape;315;p10"/>
          <p:cNvCxnSpPr>
            <a:endCxn id="314" idx="0"/>
          </p:cNvCxnSpPr>
          <p:nvPr/>
        </p:nvCxnSpPr>
        <p:spPr>
          <a:xfrm flipH="1">
            <a:off x="6872521" y="4643851"/>
            <a:ext cx="1101600" cy="179700"/>
          </a:xfrm>
          <a:prstGeom prst="bentConnector2">
            <a:avLst/>
          </a:prstGeom>
          <a:noFill/>
          <a:ln w="9525" cap="flat" cmpd="sng">
            <a:solidFill>
              <a:srgbClr val="5C0054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6" name="Google Shape;316;p10"/>
          <p:cNvSpPr/>
          <p:nvPr/>
        </p:nvSpPr>
        <p:spPr>
          <a:xfrm>
            <a:off x="3444785" y="3060875"/>
            <a:ext cx="1656000" cy="10095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Communication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0"/>
          <p:cNvSpPr/>
          <p:nvPr/>
        </p:nvSpPr>
        <p:spPr>
          <a:xfrm>
            <a:off x="6110868" y="3085540"/>
            <a:ext cx="1425292" cy="105666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Administratif</a:t>
            </a:r>
            <a:endParaRPr sz="1400" b="1" i="0" u="none" strike="noStrike" cap="none">
              <a:solidFill>
                <a:srgbClr val="5C00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10"/>
          <p:cNvSpPr/>
          <p:nvPr/>
        </p:nvSpPr>
        <p:spPr>
          <a:xfrm>
            <a:off x="9084000" y="3085540"/>
            <a:ext cx="1476496" cy="105666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Formation et Support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0" u="none" strike="noStrike" cap="none">
              <a:solidFill>
                <a:srgbClr val="5C00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10"/>
          <p:cNvSpPr/>
          <p:nvPr/>
        </p:nvSpPr>
        <p:spPr>
          <a:xfrm>
            <a:off x="8603156" y="6184087"/>
            <a:ext cx="1943776" cy="60691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Développement </a:t>
            </a:r>
            <a:endParaRPr sz="400" b="1" i="0" u="none" strike="noStrike" cap="none">
              <a:solidFill>
                <a:srgbClr val="5C00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0" name="Google Shape;320;p10"/>
          <p:cNvCxnSpPr/>
          <p:nvPr/>
        </p:nvCxnSpPr>
        <p:spPr>
          <a:xfrm rot="-5400000" flipH="1">
            <a:off x="7612170" y="5434055"/>
            <a:ext cx="1725900" cy="282000"/>
          </a:xfrm>
          <a:prstGeom prst="bentConnector2">
            <a:avLst/>
          </a:prstGeom>
          <a:noFill/>
          <a:ln w="9525" cap="flat" cmpd="sng">
            <a:solidFill>
              <a:srgbClr val="5C0054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21" name="Google Shape;321;p10"/>
          <p:cNvSpPr/>
          <p:nvPr/>
        </p:nvSpPr>
        <p:spPr>
          <a:xfrm>
            <a:off x="6000421" y="6240889"/>
            <a:ext cx="1744200" cy="5765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Exploitation</a:t>
            </a:r>
            <a:endParaRPr sz="400" b="1" i="0" u="none" strike="noStrike" cap="none">
              <a:solidFill>
                <a:srgbClr val="5C00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2" name="Google Shape;322;p10"/>
          <p:cNvCxnSpPr/>
          <p:nvPr/>
        </p:nvCxnSpPr>
        <p:spPr>
          <a:xfrm rot="5400000">
            <a:off x="7033416" y="5247020"/>
            <a:ext cx="2020500" cy="579300"/>
          </a:xfrm>
          <a:prstGeom prst="bentConnector2">
            <a:avLst/>
          </a:prstGeom>
          <a:noFill/>
          <a:ln w="9525" cap="flat" cmpd="sng">
            <a:solidFill>
              <a:srgbClr val="5C0054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23" name="Google Shape;323;p10"/>
          <p:cNvSpPr/>
          <p:nvPr/>
        </p:nvSpPr>
        <p:spPr>
          <a:xfrm>
            <a:off x="1494910" y="5548966"/>
            <a:ext cx="2015508" cy="92336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Autres bénévoles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0" u="none" strike="noStrike" cap="none">
              <a:solidFill>
                <a:srgbClr val="5C00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4" name="Google Shape;324;p10"/>
          <p:cNvCxnSpPr>
            <a:stCxn id="311" idx="3"/>
            <a:endCxn id="310" idx="1"/>
          </p:cNvCxnSpPr>
          <p:nvPr/>
        </p:nvCxnSpPr>
        <p:spPr>
          <a:xfrm>
            <a:off x="1947420" y="1762357"/>
            <a:ext cx="1089600" cy="9300"/>
          </a:xfrm>
          <a:prstGeom prst="straightConnector1">
            <a:avLst/>
          </a:prstGeom>
          <a:noFill/>
          <a:ln w="9525" cap="flat" cmpd="sng">
            <a:solidFill>
              <a:srgbClr val="5C0054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25" name="Google Shape;325;p1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Notre organisation est pérenne et s’agrandit</a:t>
            </a:r>
            <a:endParaRPr/>
          </a:p>
        </p:txBody>
      </p:sp>
      <p:pic>
        <p:nvPicPr>
          <p:cNvPr id="326" name="Google Shape;32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0975" y="856800"/>
            <a:ext cx="849927" cy="92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0"/>
          <p:cNvPicPr preferRelativeResize="0"/>
          <p:nvPr/>
        </p:nvPicPr>
        <p:blipFill rotWithShape="1">
          <a:blip r:embed="rId4">
            <a:alphaModFix/>
          </a:blip>
          <a:srcRect t="10580" r="11045"/>
          <a:stretch/>
        </p:blipFill>
        <p:spPr>
          <a:xfrm>
            <a:off x="8929375" y="812288"/>
            <a:ext cx="986520" cy="991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51749" y="2729095"/>
            <a:ext cx="951793" cy="90250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9" name="Google Shape;32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40617" y="4319691"/>
            <a:ext cx="896347" cy="888198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0"/>
          <p:cNvSpPr/>
          <p:nvPr/>
        </p:nvSpPr>
        <p:spPr>
          <a:xfrm>
            <a:off x="6000421" y="5569805"/>
            <a:ext cx="1744200" cy="5765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Maintenance</a:t>
            </a:r>
            <a:endParaRPr sz="400" b="1" i="0" u="none" strike="noStrike" cap="none">
              <a:solidFill>
                <a:srgbClr val="5C00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1" name="Google Shape;331;p10"/>
          <p:cNvCxnSpPr/>
          <p:nvPr/>
        </p:nvCxnSpPr>
        <p:spPr>
          <a:xfrm rot="5400000">
            <a:off x="7166877" y="4701290"/>
            <a:ext cx="1750800" cy="595500"/>
          </a:xfrm>
          <a:prstGeom prst="bentConnector2">
            <a:avLst/>
          </a:prstGeom>
          <a:noFill/>
          <a:ln w="9525" cap="flat" cmpd="sng">
            <a:solidFill>
              <a:srgbClr val="5C0054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332" name="Google Shape;332;p10"/>
          <p:cNvPicPr preferRelativeResize="0"/>
          <p:nvPr/>
        </p:nvPicPr>
        <p:blipFill rotWithShape="1">
          <a:blip r:embed="rId7">
            <a:alphaModFix/>
          </a:blip>
          <a:srcRect l="18549" t="7116" r="14812" b="4954"/>
          <a:stretch/>
        </p:blipFill>
        <p:spPr>
          <a:xfrm>
            <a:off x="3700071" y="5823191"/>
            <a:ext cx="849927" cy="91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12231" y="5876770"/>
            <a:ext cx="832182" cy="896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5461" y="4304371"/>
            <a:ext cx="953017" cy="860844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0"/>
          <p:cNvSpPr txBox="1"/>
          <p:nvPr/>
        </p:nvSpPr>
        <p:spPr>
          <a:xfrm>
            <a:off x="2293886" y="3697967"/>
            <a:ext cx="6452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0"/>
          <p:cNvSpPr/>
          <p:nvPr/>
        </p:nvSpPr>
        <p:spPr>
          <a:xfrm>
            <a:off x="236416" y="3055248"/>
            <a:ext cx="1487258" cy="108777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Recherche financements</a:t>
            </a:r>
            <a:endParaRPr sz="1400" b="1" i="0" u="none" strike="noStrike" cap="none">
              <a:solidFill>
                <a:srgbClr val="5C00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7" name="Google Shape;337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5447" y="4323100"/>
            <a:ext cx="907090" cy="907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0" descr="Une image contenant extérieur, personne, femme, herbe&#10;&#10;Description générée automatiquemen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859476" y="3865921"/>
            <a:ext cx="951793" cy="113311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9" name="Google Shape;339;p10"/>
          <p:cNvSpPr txBox="1"/>
          <p:nvPr/>
        </p:nvSpPr>
        <p:spPr>
          <a:xfrm>
            <a:off x="11782803" y="3295561"/>
            <a:ext cx="41229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(*)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0"/>
          <p:cNvSpPr txBox="1"/>
          <p:nvPr/>
        </p:nvSpPr>
        <p:spPr>
          <a:xfrm>
            <a:off x="11782803" y="4474780"/>
            <a:ext cx="41229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(*)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0"/>
          <p:cNvSpPr txBox="1"/>
          <p:nvPr/>
        </p:nvSpPr>
        <p:spPr>
          <a:xfrm>
            <a:off x="8643735" y="3149086"/>
            <a:ext cx="41229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(*)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0"/>
          <p:cNvSpPr txBox="1"/>
          <p:nvPr/>
        </p:nvSpPr>
        <p:spPr>
          <a:xfrm>
            <a:off x="10998943" y="6437996"/>
            <a:ext cx="1196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(*) Salariés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8451" y="5820277"/>
            <a:ext cx="98107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88538" y="5217484"/>
            <a:ext cx="886053" cy="91290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5" name="Google Shape;345;p10"/>
          <p:cNvSpPr txBox="1"/>
          <p:nvPr/>
        </p:nvSpPr>
        <p:spPr>
          <a:xfrm>
            <a:off x="8833207" y="5582682"/>
            <a:ext cx="55714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(*)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6" name="Google Shape;346;p10"/>
          <p:cNvCxnSpPr>
            <a:stCxn id="310" idx="2"/>
            <a:endCxn id="317" idx="0"/>
          </p:cNvCxnSpPr>
          <p:nvPr/>
        </p:nvCxnSpPr>
        <p:spPr>
          <a:xfrm rot="-5400000" flipH="1">
            <a:off x="5556225" y="1818200"/>
            <a:ext cx="651000" cy="1883400"/>
          </a:xfrm>
          <a:prstGeom prst="bentConnector3">
            <a:avLst>
              <a:gd name="adj1" fmla="val 50011"/>
            </a:avLst>
          </a:prstGeom>
          <a:noFill/>
          <a:ln w="9525" cap="flat" cmpd="sng">
            <a:solidFill>
              <a:srgbClr val="5C005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7" name="Google Shape;347;p10"/>
          <p:cNvCxnSpPr>
            <a:stCxn id="310" idx="2"/>
            <a:endCxn id="313" idx="0"/>
          </p:cNvCxnSpPr>
          <p:nvPr/>
        </p:nvCxnSpPr>
        <p:spPr>
          <a:xfrm rot="-5400000" flipH="1">
            <a:off x="6308925" y="1065500"/>
            <a:ext cx="651000" cy="3388800"/>
          </a:xfrm>
          <a:prstGeom prst="bentConnector3">
            <a:avLst>
              <a:gd name="adj1" fmla="val 50011"/>
            </a:avLst>
          </a:prstGeom>
          <a:noFill/>
          <a:ln w="9525" cap="flat" cmpd="sng">
            <a:solidFill>
              <a:srgbClr val="5C005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8" name="Google Shape;348;p10"/>
          <p:cNvCxnSpPr>
            <a:stCxn id="310" idx="2"/>
            <a:endCxn id="318" idx="0"/>
          </p:cNvCxnSpPr>
          <p:nvPr/>
        </p:nvCxnSpPr>
        <p:spPr>
          <a:xfrm rot="-5400000" flipH="1">
            <a:off x="7055625" y="318800"/>
            <a:ext cx="651000" cy="4882200"/>
          </a:xfrm>
          <a:prstGeom prst="bentConnector3">
            <a:avLst>
              <a:gd name="adj1" fmla="val 50011"/>
            </a:avLst>
          </a:prstGeom>
          <a:noFill/>
          <a:ln w="9525" cap="flat" cmpd="sng">
            <a:solidFill>
              <a:srgbClr val="5C005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9" name="Google Shape;349;p10"/>
          <p:cNvCxnSpPr>
            <a:stCxn id="310" idx="2"/>
            <a:endCxn id="316" idx="0"/>
          </p:cNvCxnSpPr>
          <p:nvPr/>
        </p:nvCxnSpPr>
        <p:spPr>
          <a:xfrm rot="5400000">
            <a:off x="4293225" y="2414000"/>
            <a:ext cx="626400" cy="6672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rgbClr val="5C005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0" name="Google Shape;350;p10"/>
          <p:cNvCxnSpPr>
            <a:stCxn id="310" idx="2"/>
            <a:endCxn id="312" idx="0"/>
          </p:cNvCxnSpPr>
          <p:nvPr/>
        </p:nvCxnSpPr>
        <p:spPr>
          <a:xfrm rot="5400000">
            <a:off x="3465075" y="1585850"/>
            <a:ext cx="626400" cy="2323500"/>
          </a:xfrm>
          <a:prstGeom prst="bentConnector3">
            <a:avLst>
              <a:gd name="adj1" fmla="val 50005"/>
            </a:avLst>
          </a:prstGeom>
          <a:noFill/>
          <a:ln w="9525" cap="flat" cmpd="sng">
            <a:solidFill>
              <a:srgbClr val="5C005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1" name="Google Shape;351;p10"/>
          <p:cNvCxnSpPr>
            <a:stCxn id="310" idx="2"/>
            <a:endCxn id="336" idx="0"/>
          </p:cNvCxnSpPr>
          <p:nvPr/>
        </p:nvCxnSpPr>
        <p:spPr>
          <a:xfrm rot="5400000">
            <a:off x="2649675" y="764750"/>
            <a:ext cx="620700" cy="3960000"/>
          </a:xfrm>
          <a:prstGeom prst="bentConnector3">
            <a:avLst>
              <a:gd name="adj1" fmla="val 50012"/>
            </a:avLst>
          </a:prstGeom>
          <a:noFill/>
          <a:ln w="9525" cap="flat" cmpd="sng">
            <a:solidFill>
              <a:srgbClr val="5C005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2" name="Google Shape;352;p10"/>
          <p:cNvCxnSpPr>
            <a:stCxn id="318" idx="3"/>
            <a:endCxn id="328" idx="1"/>
          </p:cNvCxnSpPr>
          <p:nvPr/>
        </p:nvCxnSpPr>
        <p:spPr>
          <a:xfrm rot="10800000" flipH="1">
            <a:off x="10560496" y="3180373"/>
            <a:ext cx="291300" cy="433500"/>
          </a:xfrm>
          <a:prstGeom prst="straightConnector1">
            <a:avLst/>
          </a:prstGeom>
          <a:noFill/>
          <a:ln w="9525" cap="flat" cmpd="sng">
            <a:solidFill>
              <a:srgbClr val="5C005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3" name="Google Shape;353;p10"/>
          <p:cNvCxnSpPr>
            <a:stCxn id="318" idx="3"/>
            <a:endCxn id="338" idx="1"/>
          </p:cNvCxnSpPr>
          <p:nvPr/>
        </p:nvCxnSpPr>
        <p:spPr>
          <a:xfrm>
            <a:off x="10560496" y="3613873"/>
            <a:ext cx="299100" cy="818700"/>
          </a:xfrm>
          <a:prstGeom prst="straightConnector1">
            <a:avLst/>
          </a:prstGeom>
          <a:noFill/>
          <a:ln w="9525" cap="flat" cmpd="sng">
            <a:solidFill>
              <a:srgbClr val="5C0054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54" name="Google Shape;354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995525" y="4160334"/>
            <a:ext cx="951800" cy="84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85475" y="819588"/>
            <a:ext cx="1101600" cy="977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958200" y="803325"/>
            <a:ext cx="951800" cy="1013602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0"/>
          <p:cNvSpPr txBox="1"/>
          <p:nvPr/>
        </p:nvSpPr>
        <p:spPr>
          <a:xfrm>
            <a:off x="9409058" y="4901964"/>
            <a:ext cx="57259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0"/>
          <p:cNvSpPr txBox="1"/>
          <p:nvPr/>
        </p:nvSpPr>
        <p:spPr>
          <a:xfrm>
            <a:off x="10785231" y="2426678"/>
            <a:ext cx="7825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Camille</a:t>
            </a:r>
            <a:endParaRPr/>
          </a:p>
        </p:txBody>
      </p:sp>
      <p:sp>
        <p:nvSpPr>
          <p:cNvPr id="359" name="Google Shape;359;p10"/>
          <p:cNvSpPr txBox="1"/>
          <p:nvPr/>
        </p:nvSpPr>
        <p:spPr>
          <a:xfrm>
            <a:off x="10726615" y="5017478"/>
            <a:ext cx="69281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Céline</a:t>
            </a:r>
            <a:endParaRPr/>
          </a:p>
        </p:txBody>
      </p:sp>
      <p:sp>
        <p:nvSpPr>
          <p:cNvPr id="360" name="Google Shape;360;p10"/>
          <p:cNvSpPr txBox="1"/>
          <p:nvPr/>
        </p:nvSpPr>
        <p:spPr>
          <a:xfrm>
            <a:off x="8382001" y="4923694"/>
            <a:ext cx="7425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Steven</a:t>
            </a:r>
            <a:endParaRPr/>
          </a:p>
        </p:txBody>
      </p:sp>
      <p:pic>
        <p:nvPicPr>
          <p:cNvPr id="361" name="Google Shape;361;p10"/>
          <p:cNvPicPr preferRelativeResize="0"/>
          <p:nvPr/>
        </p:nvPicPr>
        <p:blipFill rotWithShape="1">
          <a:blip r:embed="rId15">
            <a:alphaModFix/>
          </a:blip>
          <a:srcRect b="12413"/>
          <a:stretch/>
        </p:blipFill>
        <p:spPr>
          <a:xfrm>
            <a:off x="9266663" y="5208566"/>
            <a:ext cx="791737" cy="924604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2" name="Google Shape;362;p10"/>
          <p:cNvSpPr txBox="1"/>
          <p:nvPr/>
        </p:nvSpPr>
        <p:spPr>
          <a:xfrm>
            <a:off x="10044973" y="5578965"/>
            <a:ext cx="55714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(*)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22381" y="3769112"/>
            <a:ext cx="524223" cy="46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1"/>
          <p:cNvSpPr txBox="1">
            <a:spLocks noGrp="1"/>
          </p:cNvSpPr>
          <p:nvPr>
            <p:ph type="title"/>
          </p:nvPr>
        </p:nvSpPr>
        <p:spPr>
          <a:xfrm>
            <a:off x="914400" y="2703629"/>
            <a:ext cx="10363200" cy="725371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400">
                <a:latin typeface="Calibri"/>
                <a:ea typeface="Calibri"/>
                <a:cs typeface="Calibri"/>
                <a:sym typeface="Calibri"/>
              </a:rPr>
              <a:t>NOS SOLUTIONS</a:t>
            </a:r>
            <a:endParaRPr/>
          </a:p>
        </p:txBody>
      </p:sp>
      <p:sp>
        <p:nvSpPr>
          <p:cNvPr id="370" name="Google Shape;370;p11"/>
          <p:cNvSpPr txBox="1">
            <a:spLocks noGrp="1"/>
          </p:cNvSpPr>
          <p:nvPr>
            <p:ph type="body" idx="1"/>
          </p:nvPr>
        </p:nvSpPr>
        <p:spPr>
          <a:xfrm>
            <a:off x="914400" y="4293097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371" name="Google Shape;371;p11"/>
          <p:cNvPicPr preferRelativeResize="0"/>
          <p:nvPr/>
        </p:nvPicPr>
        <p:blipFill rotWithShape="1">
          <a:blip r:embed="rId3">
            <a:alphaModFix/>
          </a:blip>
          <a:srcRect t="12570" b="13691"/>
          <a:stretch/>
        </p:blipFill>
        <p:spPr>
          <a:xfrm>
            <a:off x="9900500" y="0"/>
            <a:ext cx="2291501" cy="243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2"/>
          <p:cNvSpPr/>
          <p:nvPr/>
        </p:nvSpPr>
        <p:spPr>
          <a:xfrm>
            <a:off x="4244315" y="1440932"/>
            <a:ext cx="4108800" cy="4183200"/>
          </a:xfrm>
          <a:prstGeom prst="ellipse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2"/>
          <p:cNvSpPr/>
          <p:nvPr/>
        </p:nvSpPr>
        <p:spPr>
          <a:xfrm>
            <a:off x="0" y="13178"/>
            <a:ext cx="12192000" cy="55721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 services accessibles via un portail unique et simplifié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Des services accessibles via un portail intégré unique</a:t>
            </a:r>
            <a:endParaRPr/>
          </a:p>
        </p:txBody>
      </p:sp>
      <p:pic>
        <p:nvPicPr>
          <p:cNvPr id="380" name="Google Shape;380;p12"/>
          <p:cNvPicPr preferRelativeResize="0"/>
          <p:nvPr/>
        </p:nvPicPr>
        <p:blipFill rotWithShape="1">
          <a:blip r:embed="rId3">
            <a:alphaModFix/>
          </a:blip>
          <a:srcRect l="17012" t="1789" r="27012" b="2600"/>
          <a:stretch/>
        </p:blipFill>
        <p:spPr>
          <a:xfrm>
            <a:off x="16017" y="6025878"/>
            <a:ext cx="914235" cy="810123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2"/>
          <p:cNvSpPr txBox="1"/>
          <p:nvPr/>
        </p:nvSpPr>
        <p:spPr>
          <a:xfrm>
            <a:off x="-99538" y="5583091"/>
            <a:ext cx="30554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Chargeur de portables</a:t>
            </a:r>
            <a:endParaRPr sz="2400" b="1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2"/>
          <p:cNvSpPr txBox="1"/>
          <p:nvPr/>
        </p:nvSpPr>
        <p:spPr>
          <a:xfrm>
            <a:off x="4692882" y="3059203"/>
            <a:ext cx="324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Outils collaboratifs</a:t>
            </a:r>
            <a:endParaRPr sz="2400" b="0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2"/>
          <p:cNvSpPr/>
          <p:nvPr/>
        </p:nvSpPr>
        <p:spPr>
          <a:xfrm>
            <a:off x="4986031" y="3374522"/>
            <a:ext cx="2656402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Visioconférences, cahier de liaison, Agenda partagé Planning bénévoles/activités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Registre des visites, gestion des clés</a:t>
            </a:r>
            <a:endParaRPr sz="1800" b="0" i="0" u="none" strike="noStrike" cap="none">
              <a:solidFill>
                <a:srgbClr val="5C00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12"/>
          <p:cNvPicPr preferRelativeResize="0"/>
          <p:nvPr/>
        </p:nvPicPr>
        <p:blipFill rotWithShape="1">
          <a:blip r:embed="rId4">
            <a:alphaModFix/>
          </a:blip>
          <a:srcRect l="47424" t="15764" r="19462" b="46841"/>
          <a:stretch/>
        </p:blipFill>
        <p:spPr>
          <a:xfrm>
            <a:off x="5521196" y="5227351"/>
            <a:ext cx="677400" cy="677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85" name="Google Shape;385;p12"/>
          <p:cNvSpPr/>
          <p:nvPr/>
        </p:nvSpPr>
        <p:spPr>
          <a:xfrm>
            <a:off x="640579" y="1404083"/>
            <a:ext cx="4318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Sauvegardez gratuitement de façon sécurisée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vos documents, photos et informations essentiels</a:t>
            </a: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2"/>
          <p:cNvSpPr txBox="1"/>
          <p:nvPr/>
        </p:nvSpPr>
        <p:spPr>
          <a:xfrm>
            <a:off x="8381476" y="1862287"/>
            <a:ext cx="221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Suivi Individuel</a:t>
            </a:r>
            <a:endParaRPr sz="2400" b="1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2"/>
          <p:cNvSpPr txBox="1"/>
          <p:nvPr/>
        </p:nvSpPr>
        <p:spPr>
          <a:xfrm>
            <a:off x="2141662" y="2264556"/>
            <a:ext cx="196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Alerte Météo</a:t>
            </a:r>
            <a:endParaRPr sz="2400" b="1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2"/>
          <p:cNvSpPr txBox="1"/>
          <p:nvPr/>
        </p:nvSpPr>
        <p:spPr>
          <a:xfrm>
            <a:off x="7410100" y="842533"/>
            <a:ext cx="217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Journal de Bord</a:t>
            </a:r>
            <a:endParaRPr sz="2400" b="1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2"/>
          <p:cNvSpPr txBox="1"/>
          <p:nvPr/>
        </p:nvSpPr>
        <p:spPr>
          <a:xfrm>
            <a:off x="8725532" y="3153141"/>
            <a:ext cx="203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Rappel de RdV</a:t>
            </a:r>
            <a:endParaRPr sz="2400" b="1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2"/>
          <p:cNvSpPr txBox="1"/>
          <p:nvPr/>
        </p:nvSpPr>
        <p:spPr>
          <a:xfrm>
            <a:off x="2990975" y="4629935"/>
            <a:ext cx="145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Bagagerie</a:t>
            </a:r>
            <a:endParaRPr sz="2400" b="1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2"/>
          <p:cNvSpPr/>
          <p:nvPr/>
        </p:nvSpPr>
        <p:spPr>
          <a:xfrm>
            <a:off x="1839252" y="5081549"/>
            <a:ext cx="28926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Justifiez de façon fiable votre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service de consignes</a:t>
            </a:r>
            <a:endParaRPr sz="1800" b="0" i="0" u="none" strike="noStrike" cap="none">
              <a:solidFill>
                <a:srgbClr val="5C00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2"/>
          <p:cNvSpPr/>
          <p:nvPr/>
        </p:nvSpPr>
        <p:spPr>
          <a:xfrm>
            <a:off x="466904" y="2700718"/>
            <a:ext cx="37500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Prévenez les sans-abris des risques météo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2"/>
          <p:cNvSpPr/>
          <p:nvPr/>
        </p:nvSpPr>
        <p:spPr>
          <a:xfrm>
            <a:off x="8725532" y="3574441"/>
            <a:ext cx="22566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Fiabilisez les rendez-vous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avec vos usagers</a:t>
            </a:r>
            <a:endParaRPr sz="1800" b="0" i="0" u="none" strike="noStrike" cap="none">
              <a:solidFill>
                <a:srgbClr val="5C00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2"/>
          <p:cNvSpPr txBox="1"/>
          <p:nvPr/>
        </p:nvSpPr>
        <p:spPr>
          <a:xfrm>
            <a:off x="1133396" y="983546"/>
            <a:ext cx="416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Consigne</a:t>
            </a:r>
            <a:r>
              <a:rPr lang="fr-FR" sz="24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Numérique Solidaire</a:t>
            </a:r>
            <a:endParaRPr sz="2400" b="1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2"/>
          <p:cNvSpPr/>
          <p:nvPr/>
        </p:nvSpPr>
        <p:spPr>
          <a:xfrm>
            <a:off x="7445270" y="1240911"/>
            <a:ext cx="32574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Suivez les activités de votre structure de façon simple, fiable et rapide</a:t>
            </a:r>
            <a:endParaRPr sz="1800" b="0" i="0" u="none" strike="noStrike" cap="none">
              <a:solidFill>
                <a:srgbClr val="5C00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2"/>
          <p:cNvSpPr/>
          <p:nvPr/>
        </p:nvSpPr>
        <p:spPr>
          <a:xfrm>
            <a:off x="8393199" y="2235898"/>
            <a:ext cx="3116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Partagez entre vos acteurs sociaux l'accompagnement de vos usagers</a:t>
            </a:r>
            <a:endParaRPr sz="1800" b="0" i="0" u="none" strike="noStrike" cap="none">
              <a:solidFill>
                <a:srgbClr val="5C00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2"/>
          <p:cNvSpPr txBox="1"/>
          <p:nvPr/>
        </p:nvSpPr>
        <p:spPr>
          <a:xfrm>
            <a:off x="2137327" y="3365232"/>
            <a:ext cx="180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Hotspot Wifi</a:t>
            </a:r>
            <a:endParaRPr sz="2400" b="0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2"/>
          <p:cNvSpPr txBox="1"/>
          <p:nvPr/>
        </p:nvSpPr>
        <p:spPr>
          <a:xfrm>
            <a:off x="8373135" y="4417656"/>
            <a:ext cx="199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Domiciliation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2"/>
          <p:cNvSpPr/>
          <p:nvPr/>
        </p:nvSpPr>
        <p:spPr>
          <a:xfrm>
            <a:off x="875316" y="3784185"/>
            <a:ext cx="35289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Autorisez aux usagers l’accès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à l’essentiel d’internet en toute sécurité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2"/>
          <p:cNvSpPr/>
          <p:nvPr/>
        </p:nvSpPr>
        <p:spPr>
          <a:xfrm>
            <a:off x="8397769" y="4805596"/>
            <a:ext cx="2724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Rendez plus efficace la gestion du courrier de vos usagers</a:t>
            </a:r>
            <a:endParaRPr sz="1600" b="0" i="1" u="none" strike="noStrike" cap="none">
              <a:solidFill>
                <a:srgbClr val="5C00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4801" y="2312169"/>
            <a:ext cx="677409" cy="67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5852" y="1260191"/>
            <a:ext cx="677409" cy="67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39044" y="1260190"/>
            <a:ext cx="677411" cy="67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12600" y="2010722"/>
            <a:ext cx="677409" cy="67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72639" y="3239939"/>
            <a:ext cx="677411" cy="67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99722" y="4340501"/>
            <a:ext cx="677411" cy="67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487792" y="4611805"/>
            <a:ext cx="677411" cy="67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970200" y="3420810"/>
            <a:ext cx="677409" cy="67740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2"/>
          <p:cNvSpPr txBox="1"/>
          <p:nvPr/>
        </p:nvSpPr>
        <p:spPr>
          <a:xfrm>
            <a:off x="3205150" y="5802799"/>
            <a:ext cx="324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Parcours Hébergement</a:t>
            </a:r>
            <a:endParaRPr sz="2400" b="0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2"/>
          <p:cNvSpPr/>
          <p:nvPr/>
        </p:nvSpPr>
        <p:spPr>
          <a:xfrm>
            <a:off x="2720353" y="6233570"/>
            <a:ext cx="42123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Facilitez la gestion de votre parc tout en l’associant à l’accompagnement des usagers</a:t>
            </a:r>
            <a:endParaRPr sz="1800" b="0" i="0" u="none" strike="noStrike" cap="none">
              <a:solidFill>
                <a:srgbClr val="5C00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2"/>
          <p:cNvSpPr txBox="1"/>
          <p:nvPr/>
        </p:nvSpPr>
        <p:spPr>
          <a:xfrm>
            <a:off x="6898512" y="5672181"/>
            <a:ext cx="217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Caisse</a:t>
            </a:r>
            <a:endParaRPr sz="2400" b="1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706249" y="4747846"/>
            <a:ext cx="1124765" cy="1521978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2"/>
          <p:cNvSpPr/>
          <p:nvPr/>
        </p:nvSpPr>
        <p:spPr>
          <a:xfrm>
            <a:off x="7212468" y="6001847"/>
            <a:ext cx="3423007" cy="59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Gérez la caisse et les prestations payantes que vous proposez</a:t>
            </a:r>
            <a:endParaRPr sz="1600" b="0" i="1" u="none" strike="noStrike" cap="none">
              <a:solidFill>
                <a:srgbClr val="5C00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908940" y="2296623"/>
            <a:ext cx="757074" cy="729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01701" y="5977985"/>
            <a:ext cx="1016591" cy="925747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2"/>
          <p:cNvSpPr/>
          <p:nvPr/>
        </p:nvSpPr>
        <p:spPr>
          <a:xfrm>
            <a:off x="0" y="5510198"/>
            <a:ext cx="2990975" cy="134780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1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6017" y="4819716"/>
            <a:ext cx="873443" cy="873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47A791D6-BC52-59C1-D72C-09F249858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2">
            <a:extLst>
              <a:ext uri="{FF2B5EF4-FFF2-40B4-BE49-F238E27FC236}">
                <a16:creationId xmlns:a16="http://schemas.microsoft.com/office/drawing/2014/main" id="{A3EC8C7A-587C-4483-481B-18E668B36D64}"/>
              </a:ext>
            </a:extLst>
          </p:cNvPr>
          <p:cNvSpPr/>
          <p:nvPr/>
        </p:nvSpPr>
        <p:spPr>
          <a:xfrm>
            <a:off x="4244315" y="1440932"/>
            <a:ext cx="4108800" cy="4183200"/>
          </a:xfrm>
          <a:prstGeom prst="ellipse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2">
            <a:extLst>
              <a:ext uri="{FF2B5EF4-FFF2-40B4-BE49-F238E27FC236}">
                <a16:creationId xmlns:a16="http://schemas.microsoft.com/office/drawing/2014/main" id="{A809F505-EF20-7516-BF8C-CF3035328C2A}"/>
              </a:ext>
            </a:extLst>
          </p:cNvPr>
          <p:cNvSpPr/>
          <p:nvPr/>
        </p:nvSpPr>
        <p:spPr>
          <a:xfrm>
            <a:off x="0" y="13178"/>
            <a:ext cx="12192000" cy="55721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 services accessibles via un portail unique et simplifié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2">
            <a:extLst>
              <a:ext uri="{FF2B5EF4-FFF2-40B4-BE49-F238E27FC236}">
                <a16:creationId xmlns:a16="http://schemas.microsoft.com/office/drawing/2014/main" id="{4EAC90D0-EB35-9479-8E51-162A5DE3C1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Des services accessibles via un portail intégré unique</a:t>
            </a:r>
            <a:endParaRPr/>
          </a:p>
        </p:txBody>
      </p:sp>
      <p:pic>
        <p:nvPicPr>
          <p:cNvPr id="380" name="Google Shape;380;p12">
            <a:extLst>
              <a:ext uri="{FF2B5EF4-FFF2-40B4-BE49-F238E27FC236}">
                <a16:creationId xmlns:a16="http://schemas.microsoft.com/office/drawing/2014/main" id="{6C1F2416-4327-DFAE-BBD5-4A03177336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012" t="1789" r="27012" b="2600"/>
          <a:stretch/>
        </p:blipFill>
        <p:spPr>
          <a:xfrm>
            <a:off x="16017" y="6025878"/>
            <a:ext cx="914235" cy="810123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2">
            <a:extLst>
              <a:ext uri="{FF2B5EF4-FFF2-40B4-BE49-F238E27FC236}">
                <a16:creationId xmlns:a16="http://schemas.microsoft.com/office/drawing/2014/main" id="{240232AD-36BA-8C1E-AD02-6744ADD43B9B}"/>
              </a:ext>
            </a:extLst>
          </p:cNvPr>
          <p:cNvSpPr txBox="1"/>
          <p:nvPr/>
        </p:nvSpPr>
        <p:spPr>
          <a:xfrm>
            <a:off x="-99538" y="5583091"/>
            <a:ext cx="30554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Chargeur de portables</a:t>
            </a:r>
            <a:endParaRPr sz="2400" b="1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2">
            <a:extLst>
              <a:ext uri="{FF2B5EF4-FFF2-40B4-BE49-F238E27FC236}">
                <a16:creationId xmlns:a16="http://schemas.microsoft.com/office/drawing/2014/main" id="{4A718CA9-D351-2E51-9CFD-6B68A78C2300}"/>
              </a:ext>
            </a:extLst>
          </p:cNvPr>
          <p:cNvSpPr txBox="1"/>
          <p:nvPr/>
        </p:nvSpPr>
        <p:spPr>
          <a:xfrm>
            <a:off x="4692882" y="3059203"/>
            <a:ext cx="324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Outils collaboratifs</a:t>
            </a:r>
            <a:endParaRPr sz="2400" b="0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2">
            <a:extLst>
              <a:ext uri="{FF2B5EF4-FFF2-40B4-BE49-F238E27FC236}">
                <a16:creationId xmlns:a16="http://schemas.microsoft.com/office/drawing/2014/main" id="{F43907D8-5977-5A88-FF43-7F9A2E852340}"/>
              </a:ext>
            </a:extLst>
          </p:cNvPr>
          <p:cNvSpPr/>
          <p:nvPr/>
        </p:nvSpPr>
        <p:spPr>
          <a:xfrm>
            <a:off x="4986031" y="3374522"/>
            <a:ext cx="2656402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Visioconférences, cahier de liaison, Agenda partagé Planning bénévoles/activités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Registre des visites, gestion des clés</a:t>
            </a:r>
            <a:endParaRPr sz="1800" b="0" i="0" u="none" strike="noStrike" cap="none">
              <a:solidFill>
                <a:srgbClr val="5C00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12">
            <a:extLst>
              <a:ext uri="{FF2B5EF4-FFF2-40B4-BE49-F238E27FC236}">
                <a16:creationId xmlns:a16="http://schemas.microsoft.com/office/drawing/2014/main" id="{464FF518-8299-935C-4C0B-D906D9F1689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7424" t="15764" r="19462" b="46841"/>
          <a:stretch/>
        </p:blipFill>
        <p:spPr>
          <a:xfrm>
            <a:off x="5521196" y="5227351"/>
            <a:ext cx="677400" cy="677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85" name="Google Shape;385;p12">
            <a:extLst>
              <a:ext uri="{FF2B5EF4-FFF2-40B4-BE49-F238E27FC236}">
                <a16:creationId xmlns:a16="http://schemas.microsoft.com/office/drawing/2014/main" id="{8C12D0B9-6B2A-D3CE-6F68-C1D0EBEF4DB6}"/>
              </a:ext>
            </a:extLst>
          </p:cNvPr>
          <p:cNvSpPr/>
          <p:nvPr/>
        </p:nvSpPr>
        <p:spPr>
          <a:xfrm>
            <a:off x="640579" y="1404083"/>
            <a:ext cx="4318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Sauvegardez gratuitement de façon sécurisée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vos documents, photos et informations essentiels</a:t>
            </a: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2">
            <a:extLst>
              <a:ext uri="{FF2B5EF4-FFF2-40B4-BE49-F238E27FC236}">
                <a16:creationId xmlns:a16="http://schemas.microsoft.com/office/drawing/2014/main" id="{863D8A25-9C48-2FD0-23F3-EB80505AA771}"/>
              </a:ext>
            </a:extLst>
          </p:cNvPr>
          <p:cNvSpPr txBox="1"/>
          <p:nvPr/>
        </p:nvSpPr>
        <p:spPr>
          <a:xfrm>
            <a:off x="8381476" y="1862287"/>
            <a:ext cx="221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Suivi Individuel</a:t>
            </a:r>
            <a:endParaRPr sz="2400" b="1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2">
            <a:extLst>
              <a:ext uri="{FF2B5EF4-FFF2-40B4-BE49-F238E27FC236}">
                <a16:creationId xmlns:a16="http://schemas.microsoft.com/office/drawing/2014/main" id="{C94D3AE8-F80D-4178-9804-CEA4C7583166}"/>
              </a:ext>
            </a:extLst>
          </p:cNvPr>
          <p:cNvSpPr txBox="1"/>
          <p:nvPr/>
        </p:nvSpPr>
        <p:spPr>
          <a:xfrm>
            <a:off x="2141662" y="2264556"/>
            <a:ext cx="196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Alerte Météo</a:t>
            </a:r>
            <a:endParaRPr sz="2400" b="1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2">
            <a:extLst>
              <a:ext uri="{FF2B5EF4-FFF2-40B4-BE49-F238E27FC236}">
                <a16:creationId xmlns:a16="http://schemas.microsoft.com/office/drawing/2014/main" id="{775625D3-E692-F20A-D117-4156347522CF}"/>
              </a:ext>
            </a:extLst>
          </p:cNvPr>
          <p:cNvSpPr txBox="1"/>
          <p:nvPr/>
        </p:nvSpPr>
        <p:spPr>
          <a:xfrm>
            <a:off x="7410100" y="842533"/>
            <a:ext cx="217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Journal de Bord</a:t>
            </a:r>
            <a:endParaRPr sz="2400" b="1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2">
            <a:extLst>
              <a:ext uri="{FF2B5EF4-FFF2-40B4-BE49-F238E27FC236}">
                <a16:creationId xmlns:a16="http://schemas.microsoft.com/office/drawing/2014/main" id="{3EFC7C8A-2BA9-52D0-0D0B-6378A32F396B}"/>
              </a:ext>
            </a:extLst>
          </p:cNvPr>
          <p:cNvSpPr txBox="1"/>
          <p:nvPr/>
        </p:nvSpPr>
        <p:spPr>
          <a:xfrm>
            <a:off x="8725532" y="3153141"/>
            <a:ext cx="203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Rappel de RdV</a:t>
            </a:r>
            <a:endParaRPr sz="2400" b="1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2">
            <a:extLst>
              <a:ext uri="{FF2B5EF4-FFF2-40B4-BE49-F238E27FC236}">
                <a16:creationId xmlns:a16="http://schemas.microsoft.com/office/drawing/2014/main" id="{34C8D656-5544-B42D-9B42-7C5EAF158F96}"/>
              </a:ext>
            </a:extLst>
          </p:cNvPr>
          <p:cNvSpPr txBox="1"/>
          <p:nvPr/>
        </p:nvSpPr>
        <p:spPr>
          <a:xfrm>
            <a:off x="2990975" y="4629935"/>
            <a:ext cx="145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Bagagerie</a:t>
            </a:r>
            <a:endParaRPr sz="2400" b="1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2">
            <a:extLst>
              <a:ext uri="{FF2B5EF4-FFF2-40B4-BE49-F238E27FC236}">
                <a16:creationId xmlns:a16="http://schemas.microsoft.com/office/drawing/2014/main" id="{B9C8B4A8-AF94-99FE-A9F5-9342765F2A89}"/>
              </a:ext>
            </a:extLst>
          </p:cNvPr>
          <p:cNvSpPr/>
          <p:nvPr/>
        </p:nvSpPr>
        <p:spPr>
          <a:xfrm>
            <a:off x="1839252" y="5081549"/>
            <a:ext cx="28926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Justifiez de façon fiable votre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service de consignes</a:t>
            </a:r>
            <a:endParaRPr sz="1800" b="0" i="0" u="none" strike="noStrike" cap="none">
              <a:solidFill>
                <a:srgbClr val="5C00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2">
            <a:extLst>
              <a:ext uri="{FF2B5EF4-FFF2-40B4-BE49-F238E27FC236}">
                <a16:creationId xmlns:a16="http://schemas.microsoft.com/office/drawing/2014/main" id="{85227D05-73AD-CC88-447E-41EBC9F1ABA3}"/>
              </a:ext>
            </a:extLst>
          </p:cNvPr>
          <p:cNvSpPr/>
          <p:nvPr/>
        </p:nvSpPr>
        <p:spPr>
          <a:xfrm>
            <a:off x="466904" y="2700718"/>
            <a:ext cx="37500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Prévenez les sans-abris des risques météo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2">
            <a:extLst>
              <a:ext uri="{FF2B5EF4-FFF2-40B4-BE49-F238E27FC236}">
                <a16:creationId xmlns:a16="http://schemas.microsoft.com/office/drawing/2014/main" id="{C7E7F51D-C992-4E7B-499D-F8D15909995C}"/>
              </a:ext>
            </a:extLst>
          </p:cNvPr>
          <p:cNvSpPr/>
          <p:nvPr/>
        </p:nvSpPr>
        <p:spPr>
          <a:xfrm>
            <a:off x="8725532" y="3574441"/>
            <a:ext cx="22566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Fiabilisez les rendez-vous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avec vos usagers</a:t>
            </a:r>
            <a:endParaRPr sz="1800" b="0" i="0" u="none" strike="noStrike" cap="none">
              <a:solidFill>
                <a:srgbClr val="5C00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2">
            <a:extLst>
              <a:ext uri="{FF2B5EF4-FFF2-40B4-BE49-F238E27FC236}">
                <a16:creationId xmlns:a16="http://schemas.microsoft.com/office/drawing/2014/main" id="{2DD6C4F6-27A6-3F48-EF11-58ACDCFCECFA}"/>
              </a:ext>
            </a:extLst>
          </p:cNvPr>
          <p:cNvSpPr txBox="1"/>
          <p:nvPr/>
        </p:nvSpPr>
        <p:spPr>
          <a:xfrm>
            <a:off x="1133396" y="983546"/>
            <a:ext cx="416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Consigne</a:t>
            </a:r>
            <a:r>
              <a:rPr lang="fr-FR" sz="24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Numérique Solidaire</a:t>
            </a:r>
            <a:endParaRPr sz="2400" b="1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2">
            <a:extLst>
              <a:ext uri="{FF2B5EF4-FFF2-40B4-BE49-F238E27FC236}">
                <a16:creationId xmlns:a16="http://schemas.microsoft.com/office/drawing/2014/main" id="{A57FEA23-73D0-6033-B7DF-B2C05E6D465C}"/>
              </a:ext>
            </a:extLst>
          </p:cNvPr>
          <p:cNvSpPr/>
          <p:nvPr/>
        </p:nvSpPr>
        <p:spPr>
          <a:xfrm>
            <a:off x="7445270" y="1240911"/>
            <a:ext cx="32574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Suivez les activités de votre structure de façon simple, fiable et rapide</a:t>
            </a:r>
            <a:endParaRPr sz="1800" b="0" i="0" u="none" strike="noStrike" cap="none">
              <a:solidFill>
                <a:srgbClr val="5C00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2">
            <a:extLst>
              <a:ext uri="{FF2B5EF4-FFF2-40B4-BE49-F238E27FC236}">
                <a16:creationId xmlns:a16="http://schemas.microsoft.com/office/drawing/2014/main" id="{1E092070-5D0F-4376-8C62-B915A27E0C8E}"/>
              </a:ext>
            </a:extLst>
          </p:cNvPr>
          <p:cNvSpPr/>
          <p:nvPr/>
        </p:nvSpPr>
        <p:spPr>
          <a:xfrm>
            <a:off x="8393199" y="2235898"/>
            <a:ext cx="3116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Partagez entre vos acteurs sociaux l'accompagnement de vos usagers</a:t>
            </a:r>
            <a:endParaRPr sz="1800" b="0" i="0" u="none" strike="noStrike" cap="none">
              <a:solidFill>
                <a:srgbClr val="5C00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2">
            <a:extLst>
              <a:ext uri="{FF2B5EF4-FFF2-40B4-BE49-F238E27FC236}">
                <a16:creationId xmlns:a16="http://schemas.microsoft.com/office/drawing/2014/main" id="{521F5997-5D30-D0CC-520C-B5DFB8732902}"/>
              </a:ext>
            </a:extLst>
          </p:cNvPr>
          <p:cNvSpPr txBox="1"/>
          <p:nvPr/>
        </p:nvSpPr>
        <p:spPr>
          <a:xfrm>
            <a:off x="2137327" y="3365232"/>
            <a:ext cx="180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Hotspot Wifi</a:t>
            </a:r>
            <a:endParaRPr sz="2400" b="0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2">
            <a:extLst>
              <a:ext uri="{FF2B5EF4-FFF2-40B4-BE49-F238E27FC236}">
                <a16:creationId xmlns:a16="http://schemas.microsoft.com/office/drawing/2014/main" id="{575FC607-96AE-E3CB-4DDE-C406B746D975}"/>
              </a:ext>
            </a:extLst>
          </p:cNvPr>
          <p:cNvSpPr txBox="1"/>
          <p:nvPr/>
        </p:nvSpPr>
        <p:spPr>
          <a:xfrm>
            <a:off x="8373135" y="4417656"/>
            <a:ext cx="199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Domiciliation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2">
            <a:extLst>
              <a:ext uri="{FF2B5EF4-FFF2-40B4-BE49-F238E27FC236}">
                <a16:creationId xmlns:a16="http://schemas.microsoft.com/office/drawing/2014/main" id="{BB8009B1-2DAA-A754-FC92-C414882182DE}"/>
              </a:ext>
            </a:extLst>
          </p:cNvPr>
          <p:cNvSpPr/>
          <p:nvPr/>
        </p:nvSpPr>
        <p:spPr>
          <a:xfrm>
            <a:off x="875316" y="3784185"/>
            <a:ext cx="35289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Autorisez aux usagers l’accès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à l’essentiel d’internet en toute sécurité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2">
            <a:extLst>
              <a:ext uri="{FF2B5EF4-FFF2-40B4-BE49-F238E27FC236}">
                <a16:creationId xmlns:a16="http://schemas.microsoft.com/office/drawing/2014/main" id="{5A2251F4-BA88-D3C9-22DF-93D105EABEFC}"/>
              </a:ext>
            </a:extLst>
          </p:cNvPr>
          <p:cNvSpPr/>
          <p:nvPr/>
        </p:nvSpPr>
        <p:spPr>
          <a:xfrm>
            <a:off x="8397769" y="4805596"/>
            <a:ext cx="2724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Rendez plus efficace la gestion du courrier de vos usagers</a:t>
            </a:r>
            <a:endParaRPr sz="1600" b="0" i="1" u="none" strike="noStrike" cap="none">
              <a:solidFill>
                <a:srgbClr val="5C00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12">
            <a:extLst>
              <a:ext uri="{FF2B5EF4-FFF2-40B4-BE49-F238E27FC236}">
                <a16:creationId xmlns:a16="http://schemas.microsoft.com/office/drawing/2014/main" id="{C8EB9A1B-CB42-0C65-D442-A0EBB2CEBBA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4801" y="2312169"/>
            <a:ext cx="677409" cy="67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2">
            <a:extLst>
              <a:ext uri="{FF2B5EF4-FFF2-40B4-BE49-F238E27FC236}">
                <a16:creationId xmlns:a16="http://schemas.microsoft.com/office/drawing/2014/main" id="{A2077E2D-235D-852F-0753-896CD4B0BD4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5852" y="1260191"/>
            <a:ext cx="677409" cy="67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2">
            <a:extLst>
              <a:ext uri="{FF2B5EF4-FFF2-40B4-BE49-F238E27FC236}">
                <a16:creationId xmlns:a16="http://schemas.microsoft.com/office/drawing/2014/main" id="{9C73FD16-88F3-441C-3AEE-6FE8DC018D5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39044" y="1260190"/>
            <a:ext cx="677411" cy="67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2">
            <a:extLst>
              <a:ext uri="{FF2B5EF4-FFF2-40B4-BE49-F238E27FC236}">
                <a16:creationId xmlns:a16="http://schemas.microsoft.com/office/drawing/2014/main" id="{80044CF8-A49B-98D6-157F-D0A6CCEED10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12600" y="2010722"/>
            <a:ext cx="677409" cy="67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2">
            <a:extLst>
              <a:ext uri="{FF2B5EF4-FFF2-40B4-BE49-F238E27FC236}">
                <a16:creationId xmlns:a16="http://schemas.microsoft.com/office/drawing/2014/main" id="{D1E9A96C-34FE-5E27-1C44-84F2714C441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72639" y="3239939"/>
            <a:ext cx="677411" cy="67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2">
            <a:extLst>
              <a:ext uri="{FF2B5EF4-FFF2-40B4-BE49-F238E27FC236}">
                <a16:creationId xmlns:a16="http://schemas.microsoft.com/office/drawing/2014/main" id="{C41723B4-7412-E89D-50DD-17B5A224B30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99722" y="4340501"/>
            <a:ext cx="677411" cy="67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2">
            <a:extLst>
              <a:ext uri="{FF2B5EF4-FFF2-40B4-BE49-F238E27FC236}">
                <a16:creationId xmlns:a16="http://schemas.microsoft.com/office/drawing/2014/main" id="{499309B7-6F16-D1AF-F596-20AA479580CD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487792" y="4611805"/>
            <a:ext cx="677411" cy="67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2">
            <a:extLst>
              <a:ext uri="{FF2B5EF4-FFF2-40B4-BE49-F238E27FC236}">
                <a16:creationId xmlns:a16="http://schemas.microsoft.com/office/drawing/2014/main" id="{BA9CAF4D-33DE-340A-342E-A7DA39B6937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970200" y="3420810"/>
            <a:ext cx="677409" cy="67740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2">
            <a:extLst>
              <a:ext uri="{FF2B5EF4-FFF2-40B4-BE49-F238E27FC236}">
                <a16:creationId xmlns:a16="http://schemas.microsoft.com/office/drawing/2014/main" id="{46B77802-774C-5FEB-72EE-A39AA8D22D53}"/>
              </a:ext>
            </a:extLst>
          </p:cNvPr>
          <p:cNvSpPr txBox="1"/>
          <p:nvPr/>
        </p:nvSpPr>
        <p:spPr>
          <a:xfrm>
            <a:off x="3205150" y="5802799"/>
            <a:ext cx="324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Parcours Hébergement</a:t>
            </a:r>
            <a:endParaRPr sz="2400" b="0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2">
            <a:extLst>
              <a:ext uri="{FF2B5EF4-FFF2-40B4-BE49-F238E27FC236}">
                <a16:creationId xmlns:a16="http://schemas.microsoft.com/office/drawing/2014/main" id="{8C9117B8-5538-3A9F-8793-B18308F1989F}"/>
              </a:ext>
            </a:extLst>
          </p:cNvPr>
          <p:cNvSpPr/>
          <p:nvPr/>
        </p:nvSpPr>
        <p:spPr>
          <a:xfrm>
            <a:off x="2720353" y="6233570"/>
            <a:ext cx="42123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Facilitez la gestion de votre parc tout en l’associant à l’accompagnement des usagers</a:t>
            </a:r>
            <a:endParaRPr sz="1800" b="0" i="0" u="none" strike="noStrike" cap="none">
              <a:solidFill>
                <a:srgbClr val="5C00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2">
            <a:extLst>
              <a:ext uri="{FF2B5EF4-FFF2-40B4-BE49-F238E27FC236}">
                <a16:creationId xmlns:a16="http://schemas.microsoft.com/office/drawing/2014/main" id="{155F14B4-AB5F-A2FF-904C-8FBFD3C0DE74}"/>
              </a:ext>
            </a:extLst>
          </p:cNvPr>
          <p:cNvSpPr txBox="1"/>
          <p:nvPr/>
        </p:nvSpPr>
        <p:spPr>
          <a:xfrm>
            <a:off x="6898512" y="5672181"/>
            <a:ext cx="217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Caisse</a:t>
            </a:r>
            <a:endParaRPr sz="2400" b="1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12">
            <a:extLst>
              <a:ext uri="{FF2B5EF4-FFF2-40B4-BE49-F238E27FC236}">
                <a16:creationId xmlns:a16="http://schemas.microsoft.com/office/drawing/2014/main" id="{3B3833A9-71CF-C215-2766-E209BAAC0905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706249" y="4747846"/>
            <a:ext cx="1124765" cy="1521978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2">
            <a:extLst>
              <a:ext uri="{FF2B5EF4-FFF2-40B4-BE49-F238E27FC236}">
                <a16:creationId xmlns:a16="http://schemas.microsoft.com/office/drawing/2014/main" id="{CC256A5A-BAE0-2C7E-CD7B-44F3FCD6735D}"/>
              </a:ext>
            </a:extLst>
          </p:cNvPr>
          <p:cNvSpPr/>
          <p:nvPr/>
        </p:nvSpPr>
        <p:spPr>
          <a:xfrm>
            <a:off x="7212468" y="6001847"/>
            <a:ext cx="3423007" cy="59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Gérez la caisse et les prestations payantes que vous proposez</a:t>
            </a:r>
            <a:endParaRPr sz="1600" b="0" i="1" u="none" strike="noStrike" cap="none">
              <a:solidFill>
                <a:srgbClr val="5C00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12">
            <a:extLst>
              <a:ext uri="{FF2B5EF4-FFF2-40B4-BE49-F238E27FC236}">
                <a16:creationId xmlns:a16="http://schemas.microsoft.com/office/drawing/2014/main" id="{EB700D82-EA2C-A1BB-82E6-30B2C8E67700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908940" y="2296623"/>
            <a:ext cx="757074" cy="729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2">
            <a:extLst>
              <a:ext uri="{FF2B5EF4-FFF2-40B4-BE49-F238E27FC236}">
                <a16:creationId xmlns:a16="http://schemas.microsoft.com/office/drawing/2014/main" id="{913E96B5-31B6-5024-9156-DE754629BCEA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01701" y="5977985"/>
            <a:ext cx="1016591" cy="925747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2">
            <a:extLst>
              <a:ext uri="{FF2B5EF4-FFF2-40B4-BE49-F238E27FC236}">
                <a16:creationId xmlns:a16="http://schemas.microsoft.com/office/drawing/2014/main" id="{D0DDD6BA-E2A4-1008-1F91-A1E61BB4A32B}"/>
              </a:ext>
            </a:extLst>
          </p:cNvPr>
          <p:cNvSpPr/>
          <p:nvPr/>
        </p:nvSpPr>
        <p:spPr>
          <a:xfrm>
            <a:off x="0" y="5510198"/>
            <a:ext cx="2990975" cy="134780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12">
            <a:extLst>
              <a:ext uri="{FF2B5EF4-FFF2-40B4-BE49-F238E27FC236}">
                <a16:creationId xmlns:a16="http://schemas.microsoft.com/office/drawing/2014/main" id="{E2FBF0EA-C223-DCB8-C8ED-6322ADD16F59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6017" y="4819716"/>
            <a:ext cx="873443" cy="8734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5;p7">
            <a:extLst>
              <a:ext uri="{FF2B5EF4-FFF2-40B4-BE49-F238E27FC236}">
                <a16:creationId xmlns:a16="http://schemas.microsoft.com/office/drawing/2014/main" id="{EE43747B-C799-86F3-9335-F08094D7EF18}"/>
              </a:ext>
            </a:extLst>
          </p:cNvPr>
          <p:cNvSpPr/>
          <p:nvPr/>
        </p:nvSpPr>
        <p:spPr>
          <a:xfrm>
            <a:off x="4844542" y="2540439"/>
            <a:ext cx="2693622" cy="1744231"/>
          </a:xfrm>
          <a:prstGeom prst="wedgeRoundRectCallout">
            <a:avLst>
              <a:gd name="adj1" fmla="val 28864"/>
              <a:gd name="adj2" fmla="val -85772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</a:rPr>
              <a:t>Fournit tous les indicateurs pour la </a:t>
            </a:r>
            <a:r>
              <a:rPr lang="fr-FR" dirty="0" err="1">
                <a:solidFill>
                  <a:schemeClr val="dk1"/>
                </a:solidFill>
              </a:rPr>
              <a:t>ddets</a:t>
            </a:r>
            <a:r>
              <a:rPr lang="fr-FR" dirty="0">
                <a:solidFill>
                  <a:schemeClr val="dk1"/>
                </a:solidFill>
              </a:rPr>
              <a:t> </a:t>
            </a:r>
            <a:endParaRPr dirty="0"/>
          </a:p>
        </p:txBody>
      </p:sp>
      <p:sp>
        <p:nvSpPr>
          <p:cNvPr id="3" name="Google Shape;95;p7">
            <a:extLst>
              <a:ext uri="{FF2B5EF4-FFF2-40B4-BE49-F238E27FC236}">
                <a16:creationId xmlns:a16="http://schemas.microsoft.com/office/drawing/2014/main" id="{04C96AB0-47F2-1E1B-EAD8-6ADFFAD5DD4B}"/>
              </a:ext>
            </a:extLst>
          </p:cNvPr>
          <p:cNvSpPr/>
          <p:nvPr/>
        </p:nvSpPr>
        <p:spPr>
          <a:xfrm>
            <a:off x="4828474" y="2484318"/>
            <a:ext cx="2693622" cy="1744231"/>
          </a:xfrm>
          <a:prstGeom prst="wedgeRoundRectCallout">
            <a:avLst>
              <a:gd name="adj1" fmla="val -13482"/>
              <a:gd name="adj2" fmla="val 106090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</a:rPr>
              <a:t>Fournit tous les indicateurs pour la </a:t>
            </a:r>
            <a:r>
              <a:rPr lang="fr-FR" dirty="0" err="1">
                <a:solidFill>
                  <a:schemeClr val="dk1"/>
                </a:solidFill>
              </a:rPr>
              <a:t>ddets</a:t>
            </a:r>
            <a:r>
              <a:rPr lang="fr-FR" dirty="0">
                <a:solidFill>
                  <a:schemeClr val="dk1"/>
                </a:solidFill>
              </a:rPr>
              <a:t> </a:t>
            </a:r>
            <a:endParaRPr dirty="0"/>
          </a:p>
        </p:txBody>
      </p:sp>
      <p:sp>
        <p:nvSpPr>
          <p:cNvPr id="4" name="Google Shape;95;p7">
            <a:extLst>
              <a:ext uri="{FF2B5EF4-FFF2-40B4-BE49-F238E27FC236}">
                <a16:creationId xmlns:a16="http://schemas.microsoft.com/office/drawing/2014/main" id="{6945BF4D-34B3-D18E-2BCB-D556252B33C2}"/>
              </a:ext>
            </a:extLst>
          </p:cNvPr>
          <p:cNvSpPr/>
          <p:nvPr/>
        </p:nvSpPr>
        <p:spPr>
          <a:xfrm>
            <a:off x="4835929" y="2503726"/>
            <a:ext cx="2693622" cy="1744231"/>
          </a:xfrm>
          <a:prstGeom prst="wedgeRoundRectCallout">
            <a:avLst>
              <a:gd name="adj1" fmla="val 54062"/>
              <a:gd name="adj2" fmla="val 77986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</a:rPr>
              <a:t>Fournit tous les indicateurs pour la DDETS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5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3"/>
          <p:cNvSpPr txBox="1">
            <a:spLocks noGrp="1"/>
          </p:cNvSpPr>
          <p:nvPr>
            <p:ph type="title"/>
          </p:nvPr>
        </p:nvSpPr>
        <p:spPr>
          <a:xfrm>
            <a:off x="914400" y="2703629"/>
            <a:ext cx="10363200" cy="725371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400">
                <a:latin typeface="Calibri"/>
                <a:ea typeface="Calibri"/>
                <a:cs typeface="Calibri"/>
                <a:sym typeface="Calibri"/>
              </a:rPr>
              <a:t>Nos solutions pour répondre à </a:t>
            </a:r>
            <a:r>
              <a:rPr lang="fr-FR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vos besoins</a:t>
            </a:r>
            <a:endParaRPr/>
          </a:p>
        </p:txBody>
      </p:sp>
      <p:sp>
        <p:nvSpPr>
          <p:cNvPr id="424" name="Google Shape;424;p13"/>
          <p:cNvSpPr txBox="1">
            <a:spLocks noGrp="1"/>
          </p:cNvSpPr>
          <p:nvPr>
            <p:ph type="body" idx="1"/>
          </p:nvPr>
        </p:nvSpPr>
        <p:spPr>
          <a:xfrm>
            <a:off x="914400" y="4293097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425" name="Google Shape;425;p13"/>
          <p:cNvPicPr preferRelativeResize="0"/>
          <p:nvPr/>
        </p:nvPicPr>
        <p:blipFill rotWithShape="1">
          <a:blip r:embed="rId3">
            <a:alphaModFix/>
          </a:blip>
          <a:srcRect t="12570" b="13691"/>
          <a:stretch/>
        </p:blipFill>
        <p:spPr>
          <a:xfrm>
            <a:off x="9900500" y="0"/>
            <a:ext cx="2291501" cy="243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9"/>
          <p:cNvSpPr/>
          <p:nvPr/>
        </p:nvSpPr>
        <p:spPr>
          <a:xfrm>
            <a:off x="5341261" y="5023441"/>
            <a:ext cx="983411" cy="710485"/>
          </a:xfrm>
          <a:prstGeom prst="flowChartConnector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9"/>
          <p:cNvSpPr/>
          <p:nvPr/>
        </p:nvSpPr>
        <p:spPr>
          <a:xfrm>
            <a:off x="0" y="13178"/>
            <a:ext cx="12192000" cy="55721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 services accessibles via un portail unique et simplifié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69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3600">
                <a:latin typeface="Calibri"/>
                <a:ea typeface="Calibri"/>
                <a:cs typeface="Calibri"/>
                <a:sym typeface="Calibri"/>
              </a:rPr>
              <a:t>Nos solutions pour répondre à </a:t>
            </a:r>
            <a:r>
              <a:rPr lang="fr-F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vos besoins</a:t>
            </a:r>
            <a:endParaRPr sz="3600">
              <a:solidFill>
                <a:schemeClr val="lt1"/>
              </a:solidFill>
            </a:endParaRPr>
          </a:p>
        </p:txBody>
      </p:sp>
      <p:pic>
        <p:nvPicPr>
          <p:cNvPr id="434" name="Google Shape;434;p69"/>
          <p:cNvPicPr preferRelativeResize="0"/>
          <p:nvPr/>
        </p:nvPicPr>
        <p:blipFill rotWithShape="1">
          <a:blip r:embed="rId3">
            <a:alphaModFix/>
          </a:blip>
          <a:srcRect l="17012" t="1789" r="27012" b="2600"/>
          <a:stretch/>
        </p:blipFill>
        <p:spPr>
          <a:xfrm>
            <a:off x="9658028" y="5898717"/>
            <a:ext cx="914235" cy="810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69"/>
          <p:cNvSpPr txBox="1"/>
          <p:nvPr/>
        </p:nvSpPr>
        <p:spPr>
          <a:xfrm>
            <a:off x="8353115" y="4386247"/>
            <a:ext cx="3190196" cy="432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Chargeurs de portables</a:t>
            </a:r>
            <a:endParaRPr sz="2400" b="1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69"/>
          <p:cNvSpPr/>
          <p:nvPr/>
        </p:nvSpPr>
        <p:spPr>
          <a:xfrm>
            <a:off x="140416" y="1987903"/>
            <a:ext cx="384169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Sauvegardez gratuitement de façon sécurisée vos documents, photos et informations essentiels</a:t>
            </a: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69"/>
          <p:cNvSpPr txBox="1"/>
          <p:nvPr/>
        </p:nvSpPr>
        <p:spPr>
          <a:xfrm>
            <a:off x="8546358" y="1574945"/>
            <a:ext cx="196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Alerte Météo</a:t>
            </a:r>
            <a:endParaRPr sz="2400" b="1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69"/>
          <p:cNvSpPr/>
          <p:nvPr/>
        </p:nvSpPr>
        <p:spPr>
          <a:xfrm>
            <a:off x="8457525" y="2032925"/>
            <a:ext cx="37500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Prévenez les sans-abris des risques météo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69"/>
          <p:cNvSpPr txBox="1"/>
          <p:nvPr/>
        </p:nvSpPr>
        <p:spPr>
          <a:xfrm>
            <a:off x="47408" y="1499558"/>
            <a:ext cx="416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Consigne</a:t>
            </a:r>
            <a:r>
              <a:rPr lang="fr-FR" sz="24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Numérique Solidaire</a:t>
            </a:r>
            <a:endParaRPr sz="2400" b="1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69"/>
          <p:cNvSpPr txBox="1"/>
          <p:nvPr/>
        </p:nvSpPr>
        <p:spPr>
          <a:xfrm>
            <a:off x="1361853" y="4459283"/>
            <a:ext cx="180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Hotspot Wifi</a:t>
            </a:r>
            <a:endParaRPr sz="2400" b="0" i="0" u="none" strike="noStrike" cap="none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69"/>
          <p:cNvSpPr/>
          <p:nvPr/>
        </p:nvSpPr>
        <p:spPr>
          <a:xfrm>
            <a:off x="365708" y="4898220"/>
            <a:ext cx="35289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Autorisez aux usagers l’accès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à l’essentiel d’internet en toute sécurité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7025" y="1594580"/>
            <a:ext cx="1466084" cy="1434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4615" y="1591155"/>
            <a:ext cx="1518476" cy="149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4608" y="4189653"/>
            <a:ext cx="1446652" cy="146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6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47023" y="5840906"/>
            <a:ext cx="1016591" cy="925747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69"/>
          <p:cNvSpPr/>
          <p:nvPr/>
        </p:nvSpPr>
        <p:spPr>
          <a:xfrm>
            <a:off x="5980389" y="5078155"/>
            <a:ext cx="757074" cy="765300"/>
          </a:xfrm>
          <a:prstGeom prst="flowChartConnector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69"/>
          <p:cNvSpPr txBox="1"/>
          <p:nvPr/>
        </p:nvSpPr>
        <p:spPr>
          <a:xfrm>
            <a:off x="8457525" y="4857668"/>
            <a:ext cx="36067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Disposer gratuitement des meubles de chargeur de portable</a:t>
            </a:r>
            <a:endParaRPr/>
          </a:p>
        </p:txBody>
      </p:sp>
      <p:pic>
        <p:nvPicPr>
          <p:cNvPr id="448" name="Google Shape;448;p6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0742" y="4149114"/>
            <a:ext cx="1615048" cy="1615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" name="Google Shape;449;p69"/>
          <p:cNvCxnSpPr/>
          <p:nvPr/>
        </p:nvCxnSpPr>
        <p:spPr>
          <a:xfrm>
            <a:off x="451410" y="3675529"/>
            <a:ext cx="11091901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0" name="Google Shape;450;p69"/>
          <p:cNvSpPr/>
          <p:nvPr/>
        </p:nvSpPr>
        <p:spPr>
          <a:xfrm>
            <a:off x="1947928" y="3640618"/>
            <a:ext cx="77700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En cas de situation d’urgence, catastrophes, prêt de 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69"/>
          <p:cNvSpPr/>
          <p:nvPr/>
        </p:nvSpPr>
        <p:spPr>
          <a:xfrm>
            <a:off x="3645656" y="744916"/>
            <a:ext cx="49007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En permanence et gratuitement 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6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26969" y="-12637"/>
            <a:ext cx="2473996" cy="803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69"/>
          <p:cNvSpPr/>
          <p:nvPr/>
        </p:nvSpPr>
        <p:spPr>
          <a:xfrm>
            <a:off x="8709183" y="2500814"/>
            <a:ext cx="2811924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69"/>
          <p:cNvSpPr txBox="1"/>
          <p:nvPr/>
        </p:nvSpPr>
        <p:spPr>
          <a:xfrm>
            <a:off x="2416867" y="6458876"/>
            <a:ext cx="10230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CHU / CAI</a:t>
            </a:r>
            <a:endParaRPr/>
          </a:p>
        </p:txBody>
      </p:sp>
      <p:pic>
        <p:nvPicPr>
          <p:cNvPr id="455" name="Google Shape;455;p69" descr="Entraînement des « urgentistes » de la Croix-Rouge française - Croix-Rouge  française en Essonn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5572" y="5927165"/>
            <a:ext cx="1394482" cy="927964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69"/>
          <p:cNvSpPr/>
          <p:nvPr/>
        </p:nvSpPr>
        <p:spPr>
          <a:xfrm>
            <a:off x="8542250" y="2723375"/>
            <a:ext cx="2811900" cy="925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800" b="1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Enrichissez les messages avec vos informations locales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69"/>
          <p:cNvSpPr/>
          <p:nvPr/>
        </p:nvSpPr>
        <p:spPr>
          <a:xfrm>
            <a:off x="4007247" y="5905468"/>
            <a:ext cx="3550000" cy="97615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800" b="1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Soutien logistique ponctuel pour permettre aux impliqués de d’accéder à internet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69"/>
          <p:cNvSpPr/>
          <p:nvPr/>
        </p:nvSpPr>
        <p:spPr>
          <a:xfrm>
            <a:off x="648689" y="2745011"/>
            <a:ext cx="3151610" cy="86979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800" b="1" i="1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Permettez à vos populations vulnérables de mettre en sécurité leurs documents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0"/>
          <p:cNvSpPr txBox="1">
            <a:spLocks noGrp="1"/>
          </p:cNvSpPr>
          <p:nvPr>
            <p:ph type="title"/>
          </p:nvPr>
        </p:nvSpPr>
        <p:spPr>
          <a:xfrm>
            <a:off x="914400" y="2703629"/>
            <a:ext cx="10363200" cy="725371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Nos solutions permanentes</a:t>
            </a:r>
            <a:endParaRPr/>
          </a:p>
        </p:txBody>
      </p:sp>
      <p:sp>
        <p:nvSpPr>
          <p:cNvPr id="464" name="Google Shape;464;p70"/>
          <p:cNvSpPr txBox="1">
            <a:spLocks noGrp="1"/>
          </p:cNvSpPr>
          <p:nvPr>
            <p:ph type="body" idx="1"/>
          </p:nvPr>
        </p:nvSpPr>
        <p:spPr>
          <a:xfrm>
            <a:off x="914400" y="4293097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3"/>
          <p:cNvSpPr txBox="1">
            <a:spLocks noGrp="1"/>
          </p:cNvSpPr>
          <p:nvPr>
            <p:ph type="title"/>
          </p:nvPr>
        </p:nvSpPr>
        <p:spPr>
          <a:xfrm>
            <a:off x="914400" y="2703629"/>
            <a:ext cx="10363200" cy="725371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400">
                <a:latin typeface="Calibri"/>
                <a:ea typeface="Calibri"/>
                <a:cs typeface="Calibri"/>
                <a:sym typeface="Calibri"/>
              </a:rPr>
              <a:t>ADILEOS ALERTE MÉTÉO</a:t>
            </a:r>
            <a:endParaRPr/>
          </a:p>
        </p:txBody>
      </p:sp>
      <p:sp>
        <p:nvSpPr>
          <p:cNvPr id="470" name="Google Shape;470;p33"/>
          <p:cNvSpPr txBox="1">
            <a:spLocks noGrp="1"/>
          </p:cNvSpPr>
          <p:nvPr>
            <p:ph type="body" idx="1"/>
          </p:nvPr>
        </p:nvSpPr>
        <p:spPr>
          <a:xfrm>
            <a:off x="914400" y="4293097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471" name="Google Shape;471;p33"/>
          <p:cNvPicPr preferRelativeResize="0"/>
          <p:nvPr/>
        </p:nvPicPr>
        <p:blipFill rotWithShape="1">
          <a:blip r:embed="rId3">
            <a:alphaModFix/>
          </a:blip>
          <a:srcRect t="12570" b="13691"/>
          <a:stretch/>
        </p:blipFill>
        <p:spPr>
          <a:xfrm>
            <a:off x="9900500" y="0"/>
            <a:ext cx="2291501" cy="243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       Alertes Météo: Constats</a:t>
            </a:r>
            <a:endParaRPr/>
          </a:p>
        </p:txBody>
      </p:sp>
      <p:sp>
        <p:nvSpPr>
          <p:cNvPr id="477" name="Google Shape;477;p34"/>
          <p:cNvSpPr txBox="1">
            <a:spLocks noGrp="1"/>
          </p:cNvSpPr>
          <p:nvPr>
            <p:ph type="body" idx="1"/>
          </p:nvPr>
        </p:nvSpPr>
        <p:spPr>
          <a:xfrm>
            <a:off x="609600" y="1052514"/>
            <a:ext cx="10972800" cy="189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0850" lvl="0" indent="-450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Char char="●"/>
            </a:pPr>
            <a:r>
              <a:rPr lang="fr-FR" sz="2800"/>
              <a:t>La vie dans la rue est très impactée par la météo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○"/>
            </a:pPr>
            <a:r>
              <a:rPr lang="fr-FR" sz="2200"/>
              <a:t>En hiver, les grands froids mettent en péril les sans abris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200"/>
              <a:buChar char="○"/>
            </a:pPr>
            <a:r>
              <a:rPr lang="fr-FR" sz="2200"/>
              <a:t>La pluie rend leurs affaires inutilisables (par exemple sac de couchage)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200"/>
              <a:buChar char="○"/>
            </a:pPr>
            <a:r>
              <a:rPr lang="fr-FR" sz="2200"/>
              <a:t>Les épisodes de canicules sont de plus en plus fréquents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0850" lvl="0" indent="-28829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  <p:pic>
        <p:nvPicPr>
          <p:cNvPr id="478" name="Google Shape;47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4319" y="3316277"/>
            <a:ext cx="4588340" cy="2662177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34"/>
          <p:cNvSpPr/>
          <p:nvPr/>
        </p:nvSpPr>
        <p:spPr>
          <a:xfrm>
            <a:off x="195492" y="3688377"/>
            <a:ext cx="637753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rgbClr val="F49000"/>
                </a:solidFill>
                <a:latin typeface="Roboto"/>
                <a:ea typeface="Roboto"/>
                <a:cs typeface="Roboto"/>
                <a:sym typeface="Roboto"/>
              </a:rPr>
              <a:t>D’autre part, les sans-abris sont de plus en plus nombreux à disposer de téléphones portables basiques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400" y="0"/>
            <a:ext cx="756000" cy="7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Notre constat et notre objectif</a:t>
            </a:r>
            <a:endParaRPr/>
          </a:p>
        </p:txBody>
      </p:sp>
      <p:sp>
        <p:nvSpPr>
          <p:cNvPr id="68" name="Google Shape;68;p2"/>
          <p:cNvSpPr txBox="1"/>
          <p:nvPr/>
        </p:nvSpPr>
        <p:spPr>
          <a:xfrm>
            <a:off x="638524" y="1643936"/>
            <a:ext cx="10558253" cy="263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Dans le cadre des </a:t>
            </a:r>
            <a:r>
              <a:rPr lang="fr-FR" sz="2400" b="1" i="1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Missions de Cohésion sociale des DDETS, </a:t>
            </a:r>
            <a:r>
              <a:rPr lang="fr-FR" sz="2400" b="0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nous pouvons les aider dans la </a:t>
            </a:r>
            <a:r>
              <a:rPr lang="fr-FR" sz="2400" b="1" i="1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Protection des populations vulnérables </a:t>
            </a:r>
            <a:r>
              <a:rPr lang="fr-FR" sz="2400" b="0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à travers </a:t>
            </a:r>
            <a:r>
              <a:rPr lang="fr-FR" sz="2400" b="1" i="1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nos actions associatives reconnue d’intérêt général </a:t>
            </a:r>
            <a:r>
              <a:rPr lang="fr-FR" sz="2400" b="0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auprès des personnes fragiles et de ceux qui les aident. </a:t>
            </a:r>
            <a:br>
              <a:rPr lang="fr-FR" sz="1400" b="0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775852" y="5108929"/>
            <a:ext cx="10738017" cy="1274195"/>
          </a:xfrm>
          <a:prstGeom prst="rect">
            <a:avLst/>
          </a:prstGeom>
          <a:solidFill>
            <a:srgbClr val="009DB7"/>
          </a:solidFill>
          <a:ln w="25400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L’objectif d’Adiléos est de contribuer à améliorer l’action sociale et à aider les plus fragiles en développant des solutions à bas coûts, facilement accessibles et utilisables.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      Notre Réponse: « Adiléos Alerte Météo »</a:t>
            </a:r>
            <a:endParaRPr/>
          </a:p>
        </p:txBody>
      </p:sp>
      <p:sp>
        <p:nvSpPr>
          <p:cNvPr id="486" name="Google Shape;486;p35"/>
          <p:cNvSpPr txBox="1">
            <a:spLocks noGrp="1"/>
          </p:cNvSpPr>
          <p:nvPr>
            <p:ph type="body" idx="1"/>
          </p:nvPr>
        </p:nvSpPr>
        <p:spPr>
          <a:xfrm>
            <a:off x="478329" y="969642"/>
            <a:ext cx="7525200" cy="43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Char char="●"/>
            </a:pPr>
            <a:r>
              <a:rPr lang="fr-FR" sz="2400"/>
              <a:t>Prévenez les sans-abris des risques météo</a:t>
            </a:r>
            <a:endParaRPr sz="240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fr-FR" sz="2000"/>
              <a:t>Assure une prévention jusqu’à 3 jours à l’avance</a:t>
            </a:r>
            <a:endParaRPr sz="2000"/>
          </a:p>
          <a:p>
            <a:pPr marL="1073150" lvl="2" indent="-24923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■"/>
            </a:pPr>
            <a:r>
              <a:rPr lang="fr-FR" sz="1800"/>
              <a:t>Alerte des grands froids (-5°), des pluies (&gt;3mm sur 12h) et des canicules (&gt;31°)</a:t>
            </a:r>
            <a:endParaRPr sz="1800"/>
          </a:p>
          <a:p>
            <a:pPr marL="742950" lvl="1" indent="-146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200"/>
              <a:buNone/>
            </a:pPr>
            <a:endParaRPr sz="2000"/>
          </a:p>
          <a:p>
            <a:pPr marL="914400" lvl="1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○"/>
            </a:pPr>
            <a:r>
              <a:rPr lang="fr-FR" sz="2000"/>
              <a:t>Inscription simple par SMS ou par internet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○"/>
            </a:pPr>
            <a:r>
              <a:rPr lang="fr-FR" sz="1800"/>
              <a:t>Par SMS : envoyer « Alerte xx » au 06.98.47.43.12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○"/>
            </a:pPr>
            <a:r>
              <a:rPr lang="fr-FR" sz="1800"/>
              <a:t>Par internet : https://www.adileos.fr/alerte.php</a:t>
            </a:r>
            <a:endParaRPr sz="1800"/>
          </a:p>
          <a:p>
            <a:pPr marL="742950" lvl="1" indent="-146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</a:pPr>
            <a:endParaRPr sz="2000"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200"/>
              <a:buChar char="○"/>
            </a:pPr>
            <a:r>
              <a:rPr lang="fr-FR" sz="2000"/>
              <a:t>Couverture France Métropolitaine:</a:t>
            </a:r>
            <a:endParaRPr sz="2000"/>
          </a:p>
          <a:p>
            <a:pPr marL="1073150" lvl="2" indent="-24923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■"/>
            </a:pPr>
            <a:r>
              <a:rPr lang="fr-FR" sz="1800"/>
              <a:t>Alerte valable 1 an, </a:t>
            </a:r>
            <a:r>
              <a:rPr lang="fr-FR" sz="1800" b="1"/>
              <a:t>gratuite</a:t>
            </a:r>
            <a:endParaRPr sz="1800" b="1"/>
          </a:p>
          <a:p>
            <a:pPr marL="1073150" marR="0" lvl="2" indent="-24923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■"/>
            </a:pPr>
            <a:r>
              <a:rPr lang="fr-FR" sz="1800"/>
              <a:t>Alerte indépendante de la vigilance Rouge de Météo France ou des décisions administratives</a:t>
            </a:r>
            <a:endParaRPr sz="1800"/>
          </a:p>
          <a:p>
            <a:pPr marL="137160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240"/>
              <a:buNone/>
            </a:pPr>
            <a:endParaRPr sz="2400"/>
          </a:p>
          <a:p>
            <a:pPr marL="914400" marR="0" lvl="1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○"/>
            </a:pPr>
            <a:r>
              <a:rPr lang="fr-FR" sz="2000">
                <a:solidFill>
                  <a:srgbClr val="009DB7"/>
                </a:solidFill>
              </a:rPr>
              <a:t>Service  s’appuyant sur les informations du site : </a:t>
            </a:r>
            <a:r>
              <a:rPr lang="fr-FR" sz="1800">
                <a:solidFill>
                  <a:srgbClr val="626D79"/>
                </a:solidFill>
              </a:rPr>
              <a:t>https://www.infoclimat.fr/</a:t>
            </a:r>
            <a:endParaRPr sz="2000"/>
          </a:p>
        </p:txBody>
      </p:sp>
      <p:grpSp>
        <p:nvGrpSpPr>
          <p:cNvPr id="487" name="Google Shape;487;p35"/>
          <p:cNvGrpSpPr/>
          <p:nvPr/>
        </p:nvGrpSpPr>
        <p:grpSpPr>
          <a:xfrm>
            <a:off x="7673465" y="1889227"/>
            <a:ext cx="4264493" cy="2891897"/>
            <a:chOff x="6854179" y="2089536"/>
            <a:chExt cx="5189538" cy="2754312"/>
          </a:xfrm>
        </p:grpSpPr>
        <p:pic>
          <p:nvPicPr>
            <p:cNvPr id="488" name="Google Shape;488;p35"/>
            <p:cNvPicPr preferRelativeResize="0"/>
            <p:nvPr/>
          </p:nvPicPr>
          <p:blipFill rotWithShape="1">
            <a:blip r:embed="rId3">
              <a:alphaModFix/>
            </a:blip>
            <a:srcRect l="22954" t="8880" r="13962" b="11555"/>
            <a:stretch/>
          </p:blipFill>
          <p:spPr>
            <a:xfrm>
              <a:off x="10810229" y="2089536"/>
              <a:ext cx="831850" cy="102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77992" y="3824673"/>
              <a:ext cx="1570037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3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08229" y="3338898"/>
              <a:ext cx="825500" cy="820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919642" y="2229236"/>
              <a:ext cx="803275" cy="830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35" descr="Plui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890942" y="2346711"/>
              <a:ext cx="879475" cy="820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" name="Google Shape;493;p35"/>
            <p:cNvSpPr/>
            <p:nvPr/>
          </p:nvSpPr>
          <p:spPr>
            <a:xfrm>
              <a:off x="11358098" y="2967712"/>
              <a:ext cx="685619" cy="332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>
                  <a:solidFill>
                    <a:srgbClr val="F4F0E2"/>
                  </a:solidFill>
                  <a:latin typeface="Arial"/>
                  <a:ea typeface="Arial"/>
                  <a:cs typeface="Arial"/>
                  <a:sym typeface="Arial"/>
                </a:rPr>
                <a:t>3J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4" name="Google Shape;494;p3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481242" y="2692786"/>
              <a:ext cx="571500" cy="52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35" descr="D:\Users\jecot\Desktop\Steria\icone\icones.pro\telephone-icone-8797-32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173392" y="3408748"/>
              <a:ext cx="388937" cy="434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p35" descr="D:\Users\jecot\Desktop\Steria\icone\icones.pro\e-mail-envelope-icone-4681-48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919267" y="2905511"/>
              <a:ext cx="496887" cy="48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7" name="Google Shape;497;p35"/>
            <p:cNvSpPr txBox="1"/>
            <p:nvPr/>
          </p:nvSpPr>
          <p:spPr>
            <a:xfrm>
              <a:off x="6854179" y="2451486"/>
              <a:ext cx="1123950" cy="415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Inscription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via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8" name="Google Shape;498;p35"/>
            <p:cNvPicPr preferRelativeResize="0"/>
            <p:nvPr/>
          </p:nvPicPr>
          <p:blipFill rotWithShape="1">
            <a:blip r:embed="rId11">
              <a:alphaModFix/>
            </a:blip>
            <a:srcRect l="33417" t="52061" r="42603" b="35291"/>
            <a:stretch/>
          </p:blipFill>
          <p:spPr>
            <a:xfrm>
              <a:off x="9392592" y="3880236"/>
              <a:ext cx="2538412" cy="866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35" descr="D:\Users\jecot\Desktop\Steria\icone\icones.pro\e-mail-envelope-icone-4681-48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986192" y="3765936"/>
              <a:ext cx="579437" cy="563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0" name="Google Shape;500;p35"/>
            <p:cNvSpPr txBox="1"/>
            <p:nvPr/>
          </p:nvSpPr>
          <p:spPr>
            <a:xfrm>
              <a:off x="9583092" y="3765936"/>
              <a:ext cx="1860550" cy="249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Alerte (exemple) 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1" name="Google Shape;501;p35"/>
            <p:cNvPicPr preferRelativeResize="0"/>
            <p:nvPr/>
          </p:nvPicPr>
          <p:blipFill rotWithShape="1">
            <a:blip r:embed="rId12">
              <a:alphaModFix/>
            </a:blip>
            <a:srcRect t="41566"/>
            <a:stretch/>
          </p:blipFill>
          <p:spPr>
            <a:xfrm>
              <a:off x="9094142" y="3180148"/>
              <a:ext cx="1968500" cy="72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2" name="Google Shape;502;p35"/>
            <p:cNvSpPr/>
            <p:nvPr/>
          </p:nvSpPr>
          <p:spPr>
            <a:xfrm>
              <a:off x="8813154" y="3097598"/>
              <a:ext cx="2678113" cy="1508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3" name="Google Shape;503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400" y="0"/>
            <a:ext cx="756000" cy="7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Les enrichissements pour la DDETS</a:t>
            </a:r>
            <a:endParaRPr/>
          </a:p>
        </p:txBody>
      </p:sp>
      <p:sp>
        <p:nvSpPr>
          <p:cNvPr id="509" name="Google Shape;509;p71"/>
          <p:cNvSpPr txBox="1">
            <a:spLocks noGrp="1"/>
          </p:cNvSpPr>
          <p:nvPr>
            <p:ph type="body" idx="1"/>
          </p:nvPr>
        </p:nvSpPr>
        <p:spPr>
          <a:xfrm>
            <a:off x="609600" y="1082192"/>
            <a:ext cx="11398370" cy="54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Char char="●"/>
            </a:pPr>
            <a:r>
              <a:rPr lang="fr-FR"/>
              <a:t>Fonctionnalités pour les DDETS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fr-FR" sz="2200"/>
              <a:t>Possibilité d’envoi par la DDETS de SMS en masse vers les populations Sans abris </a:t>
            </a:r>
            <a:r>
              <a:rPr lang="fr-FR"/>
              <a:t> déjà inscrites à l’alerte météo ou indiquées comme populations concernées par les structures locales utilisant Adiléos</a:t>
            </a:r>
            <a:endParaRPr/>
          </a:p>
          <a:p>
            <a:pPr marL="8636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  <p:sp>
        <p:nvSpPr>
          <p:cNvPr id="510" name="Google Shape;510;p71"/>
          <p:cNvSpPr txBox="1"/>
          <p:nvPr/>
        </p:nvSpPr>
        <p:spPr>
          <a:xfrm>
            <a:off x="4078721" y="3042212"/>
            <a:ext cx="38601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Exemples réels des SMS en masse</a:t>
            </a:r>
            <a:endParaRPr/>
          </a:p>
        </p:txBody>
      </p:sp>
      <p:sp>
        <p:nvSpPr>
          <p:cNvPr id="511" name="Google Shape;511;p71"/>
          <p:cNvSpPr/>
          <p:nvPr/>
        </p:nvSpPr>
        <p:spPr>
          <a:xfrm>
            <a:off x="701201" y="3805485"/>
            <a:ext cx="4106661" cy="2589868"/>
          </a:xfrm>
          <a:prstGeom prst="wedgeRoundRectCallout">
            <a:avLst>
              <a:gd name="adj1" fmla="val -19053"/>
              <a:gd name="adj2" fmla="val 64681"/>
              <a:gd name="adj3" fmla="val 16667"/>
            </a:avLst>
          </a:prstGeom>
          <a:solidFill>
            <a:srgbClr val="7F3DB5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 températures négatives sont recensées sur le secteur. L’exposition au froid engendre des risques pour votre santé. Pour vous assurer une mise à l’abri la nuit, appelez le 115. En journée, des accueils de jour sont ouverts et localisés au 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- 33 chemin des Mélèzes à Draguignan (ouverture en continu du lundi au dimanche de 9h à 18h)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- 2 allée Frédéric Mistral à Brignoles (ouverture en continu du lundi au dimanche de 9h à 17h)</a:t>
            </a:r>
            <a:endParaRPr/>
          </a:p>
        </p:txBody>
      </p:sp>
      <p:sp>
        <p:nvSpPr>
          <p:cNvPr id="512" name="Google Shape;512;p71"/>
          <p:cNvSpPr/>
          <p:nvPr/>
        </p:nvSpPr>
        <p:spPr>
          <a:xfrm>
            <a:off x="5509791" y="3680748"/>
            <a:ext cx="6498179" cy="3177251"/>
          </a:xfrm>
          <a:prstGeom prst="wedgeRoundRectCallout">
            <a:avLst>
              <a:gd name="adj1" fmla="val -18874"/>
              <a:gd name="adj2" fmla="val 50605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Rappel: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Météo France a placé le département du Var en vigilance orange canicule (chaleur intense 3 jours et 3 nuits consécutifs) depuis le 10 aout.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journée, des accueils de jour sont ouverts et localisés au 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- 319 avenue du Colonel Picot à Toulon (ouvert du lundi au dimanche et jours fériés de 8h15 à 17h)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- 100 rue Bossuet à Toulon (ouvert lundi, mardi et jeudi de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19h et mercredi et vendredi de 9h à 12h30)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……….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- 15 rue Maurin des Maures à Fréjus (du lundi au samedi de 8h à 19h30 – dimanche et jours fériés de 14h à 19h30)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Pour toute information d’ordre général (conseils, conduites à tenir, information en temps réel de la situation), composez la plate-forme téléphonique « Information canicule » : 0800 06 66 66 (appel gratuit)</a:t>
            </a:r>
            <a:endParaRPr/>
          </a:p>
        </p:txBody>
      </p:sp>
      <p:sp>
        <p:nvSpPr>
          <p:cNvPr id="513" name="Google Shape;513;p71"/>
          <p:cNvSpPr txBox="1"/>
          <p:nvPr/>
        </p:nvSpPr>
        <p:spPr>
          <a:xfrm>
            <a:off x="1909668" y="3421915"/>
            <a:ext cx="12089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Grand Froid</a:t>
            </a:r>
            <a:endParaRPr/>
          </a:p>
        </p:txBody>
      </p:sp>
      <p:sp>
        <p:nvSpPr>
          <p:cNvPr id="514" name="Google Shape;514;p71"/>
          <p:cNvSpPr txBox="1"/>
          <p:nvPr/>
        </p:nvSpPr>
        <p:spPr>
          <a:xfrm>
            <a:off x="7938875" y="3359228"/>
            <a:ext cx="930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Canicule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e10876aa8f_0_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300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      Tiers de confiance des DDETS</a:t>
            </a:r>
            <a:endParaRPr/>
          </a:p>
        </p:txBody>
      </p:sp>
      <p:sp>
        <p:nvSpPr>
          <p:cNvPr id="520" name="Google Shape;520;g2e10876aa8f_0_0"/>
          <p:cNvSpPr txBox="1">
            <a:spLocks noGrp="1"/>
          </p:cNvSpPr>
          <p:nvPr>
            <p:ph type="body" idx="1"/>
          </p:nvPr>
        </p:nvSpPr>
        <p:spPr>
          <a:xfrm>
            <a:off x="441037" y="2315465"/>
            <a:ext cx="11309926" cy="367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fr-FR" sz="2000"/>
              <a:t>Adiléos agit en Tiers de confiance entre les bénéficiaires et la DDETS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fr-FR" sz="1600"/>
              <a:t>Garantit de l’anonymat des données utilisées tout en apportant un service direct entre eux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fr-FR" sz="1600"/>
              <a:t>Convention d’engagement réciproque pour garantir le périmètre et les responsabilités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>
              <a:solidFill>
                <a:srgbClr val="5C0054"/>
              </a:solidFill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fr-FR" sz="2000">
                <a:solidFill>
                  <a:srgbClr val="5C0054"/>
                </a:solidFill>
              </a:rPr>
              <a:t>Démarche solidaire et désintéressée d’Adiléos </a:t>
            </a:r>
            <a:endParaRPr/>
          </a:p>
          <a:p>
            <a:pPr marL="342900" lvl="0" indent="-20066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1600"/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fr-FR" sz="2000"/>
              <a:t>Sécurité, fiabilité et amélioration continue au service de l’action sociale gratuit pour les usagers et soutenu par les DDETS</a:t>
            </a:r>
            <a:endParaRPr/>
          </a:p>
          <a:p>
            <a:pPr marL="342900" lvl="0" indent="-20066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/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fr-FR" sz="2000"/>
              <a:t>L’amélioration continue de nos outils possible grâce au soutien financier des DDETS</a:t>
            </a:r>
            <a:endParaRPr/>
          </a:p>
        </p:txBody>
      </p:sp>
      <p:pic>
        <p:nvPicPr>
          <p:cNvPr id="521" name="Google Shape;521;g2e10876aa8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00" y="0"/>
            <a:ext cx="756001" cy="756001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g2e10876aa8f_0_0"/>
          <p:cNvSpPr txBox="1"/>
          <p:nvPr/>
        </p:nvSpPr>
        <p:spPr>
          <a:xfrm>
            <a:off x="-324499" y="5814079"/>
            <a:ext cx="12392757" cy="106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C0054"/>
              </a:buClr>
              <a:buSzPts val="2240"/>
              <a:buFont typeface="Arial"/>
              <a:buNone/>
            </a:pPr>
            <a:r>
              <a:rPr lang="fr-FR" sz="1600" b="0" i="0" u="sng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Exemples </a:t>
            </a:r>
            <a:endParaRPr sz="1600" b="1" i="0" u="none" strike="noStrike" cap="none">
              <a:solidFill>
                <a:srgbClr val="5C005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DB7"/>
              </a:buClr>
              <a:buSzPts val="2400"/>
              <a:buFont typeface="Noto Sans Symbols"/>
              <a:buChar char="○"/>
            </a:pPr>
            <a:r>
              <a:rPr lang="fr-FR" sz="1600" b="1" i="0" u="none" strike="noStrike" cap="none">
                <a:solidFill>
                  <a:srgbClr val="009DB7"/>
                </a:solidFill>
                <a:latin typeface="Roboto"/>
                <a:ea typeface="Roboto"/>
                <a:cs typeface="Roboto"/>
                <a:sym typeface="Roboto"/>
              </a:rPr>
              <a:t>DDETS d’Indre et Loire</a:t>
            </a:r>
            <a:r>
              <a:rPr lang="fr-FR" sz="16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-FR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lerte Crue Loire</a:t>
            </a:r>
            <a:endParaRPr sz="1600" b="0" i="0" u="none" strike="noStrike" cap="none">
              <a:solidFill>
                <a:srgbClr val="009D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DB7"/>
              </a:buClr>
              <a:buSzPts val="2400"/>
              <a:buFont typeface="Noto Sans Symbols"/>
              <a:buChar char="○"/>
            </a:pPr>
            <a:r>
              <a:rPr lang="fr-FR" sz="1600" b="1" i="0" u="none" strike="noStrike" cap="none">
                <a:solidFill>
                  <a:srgbClr val="009DB7"/>
                </a:solidFill>
                <a:latin typeface="Roboto"/>
                <a:ea typeface="Roboto"/>
                <a:cs typeface="Roboto"/>
                <a:sym typeface="Roboto"/>
              </a:rPr>
              <a:t>DDETS du Var       	</a:t>
            </a:r>
            <a:r>
              <a:rPr lang="fr-FR" sz="1600" b="0" i="0" u="none" strike="noStrike" cap="none">
                <a:solidFill>
                  <a:srgbClr val="009DB7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fr-FR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Indication des hébergements d’urgence en hiver et en période de canicule</a:t>
            </a:r>
            <a:endParaRPr/>
          </a:p>
        </p:txBody>
      </p:sp>
      <p:grpSp>
        <p:nvGrpSpPr>
          <p:cNvPr id="523" name="Google Shape;523;g2e10876aa8f_0_0"/>
          <p:cNvGrpSpPr/>
          <p:nvPr/>
        </p:nvGrpSpPr>
        <p:grpSpPr>
          <a:xfrm>
            <a:off x="2465292" y="939747"/>
            <a:ext cx="6813177" cy="1201271"/>
            <a:chOff x="2796988" y="4222376"/>
            <a:chExt cx="6813177" cy="1201271"/>
          </a:xfrm>
        </p:grpSpPr>
        <p:pic>
          <p:nvPicPr>
            <p:cNvPr id="524" name="Google Shape;524;g2e10876aa8f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66151" y="4482128"/>
              <a:ext cx="956422" cy="883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g2e10876aa8f_0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402069" y="4380152"/>
              <a:ext cx="678353" cy="80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6" name="Google Shape;526;g2e10876aa8f_0_0"/>
            <p:cNvSpPr/>
            <p:nvPr/>
          </p:nvSpPr>
          <p:spPr>
            <a:xfrm>
              <a:off x="4419599" y="4710001"/>
              <a:ext cx="1159251" cy="304714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7" name="Google Shape;527;g2e10876aa8f_0_0"/>
            <p:cNvPicPr preferRelativeResize="0"/>
            <p:nvPr/>
          </p:nvPicPr>
          <p:blipFill rotWithShape="1">
            <a:blip r:embed="rId6">
              <a:alphaModFix/>
            </a:blip>
            <a:srcRect t="19644" b="18031"/>
            <a:stretch/>
          </p:blipFill>
          <p:spPr>
            <a:xfrm>
              <a:off x="7611034" y="4499825"/>
              <a:ext cx="1591711" cy="6511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Google Shape;528;g2e10876aa8f_0_0"/>
            <p:cNvSpPr/>
            <p:nvPr/>
          </p:nvSpPr>
          <p:spPr>
            <a:xfrm>
              <a:off x="6451782" y="4662251"/>
              <a:ext cx="1159251" cy="304714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g2e10876aa8f_0_0"/>
            <p:cNvSpPr/>
            <p:nvPr/>
          </p:nvSpPr>
          <p:spPr>
            <a:xfrm>
              <a:off x="2796988" y="4222376"/>
              <a:ext cx="6813177" cy="1201271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2DB0A3-49C0-B5FB-5E1E-41F87A54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d’affiche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171A74D-1C5B-D96A-8D38-7E20A035A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859" y="1259305"/>
            <a:ext cx="9128603" cy="521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11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4"/>
          <p:cNvSpPr txBox="1">
            <a:spLocks noGrp="1"/>
          </p:cNvSpPr>
          <p:nvPr>
            <p:ph type="title"/>
          </p:nvPr>
        </p:nvSpPr>
        <p:spPr>
          <a:xfrm>
            <a:off x="778476" y="2703629"/>
            <a:ext cx="10589740" cy="1355753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800">
                <a:latin typeface="Calibri"/>
                <a:ea typeface="Calibri"/>
                <a:cs typeface="Calibri"/>
                <a:sym typeface="Calibri"/>
              </a:rPr>
              <a:t>ADILÉOS</a:t>
            </a:r>
            <a:r>
              <a:rPr lang="fr-FR" sz="4400">
                <a:latin typeface="Calibri"/>
                <a:ea typeface="Calibri"/>
                <a:cs typeface="Calibri"/>
                <a:sym typeface="Calibri"/>
              </a:rPr>
              <a:t> CONSIGNE NUMERIQUE SOLIDAIRE</a:t>
            </a:r>
            <a:endParaRPr/>
          </a:p>
        </p:txBody>
      </p:sp>
      <p:sp>
        <p:nvSpPr>
          <p:cNvPr id="535" name="Google Shape;535;p14"/>
          <p:cNvSpPr txBox="1">
            <a:spLocks noGrp="1"/>
          </p:cNvSpPr>
          <p:nvPr>
            <p:ph type="body" idx="1"/>
          </p:nvPr>
        </p:nvSpPr>
        <p:spPr>
          <a:xfrm>
            <a:off x="914400" y="4293097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536" name="Google Shape;536;p14"/>
          <p:cNvPicPr preferRelativeResize="0"/>
          <p:nvPr/>
        </p:nvPicPr>
        <p:blipFill rotWithShape="1">
          <a:blip r:embed="rId3">
            <a:alphaModFix/>
          </a:blip>
          <a:srcRect t="12570" b="13691"/>
          <a:stretch/>
        </p:blipFill>
        <p:spPr>
          <a:xfrm>
            <a:off x="9900500" y="0"/>
            <a:ext cx="2291501" cy="243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Du constat à l’action</a:t>
            </a:r>
            <a:endParaRPr/>
          </a:p>
        </p:txBody>
      </p:sp>
      <p:sp>
        <p:nvSpPr>
          <p:cNvPr id="542" name="Google Shape;542;p15"/>
          <p:cNvSpPr txBox="1">
            <a:spLocks noGrp="1"/>
          </p:cNvSpPr>
          <p:nvPr>
            <p:ph type="body" idx="1"/>
          </p:nvPr>
        </p:nvSpPr>
        <p:spPr>
          <a:xfrm>
            <a:off x="609600" y="1052514"/>
            <a:ext cx="10972800" cy="554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68000" lvl="0" indent="-468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79999"/>
              <a:buFont typeface="Arial"/>
              <a:buChar char="●"/>
            </a:pPr>
            <a:r>
              <a:rPr lang="fr-FR" sz="3600">
                <a:latin typeface="Roboto"/>
                <a:ea typeface="Roboto"/>
                <a:cs typeface="Roboto"/>
                <a:sym typeface="Roboto"/>
              </a:rPr>
              <a:t>La vie dans la rue entraîne souvent la perte ou le vol de son portefeuille, d’où un besoin de sauvegarder son identité</a:t>
            </a:r>
            <a:endParaRPr/>
          </a:p>
          <a:p>
            <a:pPr marL="450850" lvl="0" indent="-32486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/>
          </a:p>
          <a:p>
            <a:pPr marL="450850" lvl="0" indent="-32486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/>
          </a:p>
          <a:p>
            <a:pPr marL="450850" lvl="0" indent="-32486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/>
          </a:p>
          <a:p>
            <a:pPr marL="450850" lvl="0" indent="-32486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>
              <a:solidFill>
                <a:srgbClr val="FF0000"/>
              </a:solidFill>
            </a:endParaRPr>
          </a:p>
          <a:p>
            <a:pPr marL="450850" lvl="0" indent="-32486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>
              <a:solidFill>
                <a:srgbClr val="FF0000"/>
              </a:solidFill>
            </a:endParaRPr>
          </a:p>
          <a:p>
            <a:pPr marL="342900" lvl="1" indent="-20513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C0054"/>
              </a:buClr>
              <a:buSzPct val="80000"/>
              <a:buFont typeface="Arial"/>
              <a:buNone/>
            </a:pPr>
            <a:endParaRPr sz="3500">
              <a:solidFill>
                <a:srgbClr val="5C0054"/>
              </a:solidFill>
            </a:endParaRPr>
          </a:p>
          <a:p>
            <a:pPr marL="457200" lvl="0" indent="-405765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5C0054"/>
              </a:buClr>
              <a:buSzPct val="100000"/>
              <a:buChar char="●"/>
            </a:pPr>
            <a:r>
              <a:rPr lang="fr-FR" sz="3600">
                <a:solidFill>
                  <a:srgbClr val="5C0054"/>
                </a:solidFill>
              </a:rPr>
              <a:t>La Consigne Numérique Solidaire (« Doc-depot ») est née de ce besoin avec comme objectif:</a:t>
            </a:r>
            <a:endParaRPr/>
          </a:p>
          <a:p>
            <a:pPr marL="720000" lvl="1" indent="-251999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9999"/>
              <a:buChar char="▪"/>
            </a:pPr>
            <a:r>
              <a:rPr lang="fr-FR" sz="2600"/>
              <a:t>Dimension humaine : Pour permettre aux bénéficiaires de conserver les photos essentielles de leur vie, un des rares liens avec leur famille,</a:t>
            </a:r>
            <a:endParaRPr/>
          </a:p>
          <a:p>
            <a:pPr marL="720000" lvl="1" indent="-251999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79999"/>
              <a:buChar char="▪"/>
            </a:pPr>
            <a:r>
              <a:rPr lang="fr-FR" sz="2600"/>
              <a:t>Dimension sociale : Pour sauvegarder des informations et documents administratifs et faciliter la réactivation de certains droits</a:t>
            </a:r>
            <a:endParaRPr sz="2600"/>
          </a:p>
        </p:txBody>
      </p:sp>
      <p:pic>
        <p:nvPicPr>
          <p:cNvPr id="543" name="Google Shape;54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9528" y="2189735"/>
            <a:ext cx="2256904" cy="189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15"/>
          <p:cNvPicPr preferRelativeResize="0"/>
          <p:nvPr/>
        </p:nvPicPr>
        <p:blipFill rotWithShape="1">
          <a:blip r:embed="rId4">
            <a:alphaModFix/>
          </a:blip>
          <a:srcRect l="13223" t="10970" r="16254" b="25777"/>
          <a:stretch/>
        </p:blipFill>
        <p:spPr>
          <a:xfrm>
            <a:off x="4078180" y="2189735"/>
            <a:ext cx="2803663" cy="1895008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5"/>
          <p:cNvSpPr txBox="1"/>
          <p:nvPr/>
        </p:nvSpPr>
        <p:spPr>
          <a:xfrm>
            <a:off x="6963163" y="2475519"/>
            <a:ext cx="509098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fr-FR" sz="2400" b="0" i="1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 Prends en soin : Il y a toute ma vie dedans !</a:t>
            </a:r>
            <a:r>
              <a:rPr lang="fr-FR" sz="2400" b="1" i="0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 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rgbClr val="626D79"/>
                </a:solidFill>
                <a:latin typeface="Calibri"/>
                <a:ea typeface="Calibri"/>
                <a:cs typeface="Calibri"/>
                <a:sym typeface="Calibri"/>
              </a:rPr>
              <a:t>Pascal </a:t>
            </a:r>
            <a:r>
              <a:rPr lang="fr-FR" sz="1600" b="0" i="0" u="none" strike="noStrike" cap="none">
                <a:solidFill>
                  <a:srgbClr val="626D79"/>
                </a:solidFill>
                <a:latin typeface="Calibri"/>
                <a:ea typeface="Calibri"/>
                <a:cs typeface="Calibri"/>
                <a:sym typeface="Calibri"/>
              </a:rPr>
              <a:t>, bénéficiaire du centre d’accueil de jour « café 115 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6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    	Adiléos Consigne Numérique Solidaire</a:t>
            </a:r>
            <a:endParaRPr/>
          </a:p>
        </p:txBody>
      </p:sp>
      <p:sp>
        <p:nvSpPr>
          <p:cNvPr id="551" name="Google Shape;551;p16"/>
          <p:cNvSpPr txBox="1">
            <a:spLocks noGrp="1"/>
          </p:cNvSpPr>
          <p:nvPr>
            <p:ph type="body" idx="1"/>
          </p:nvPr>
        </p:nvSpPr>
        <p:spPr>
          <a:xfrm>
            <a:off x="609600" y="1052514"/>
            <a:ext cx="10972800" cy="554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fr-FR" sz="2800"/>
              <a:t>C’est un espace de stockage </a:t>
            </a:r>
            <a:r>
              <a:rPr lang="fr-FR" sz="2800" b="1"/>
              <a:t>SECURISE </a:t>
            </a:r>
            <a:r>
              <a:rPr lang="fr-FR" sz="2800"/>
              <a:t>et </a:t>
            </a:r>
            <a:r>
              <a:rPr lang="fr-FR" sz="2800" b="1"/>
              <a:t>GRATUIT</a:t>
            </a:r>
            <a:r>
              <a:rPr lang="fr-FR" sz="2800"/>
              <a:t> sur internet à destination des populations fragilisées par le biais des structures qui les accompagnent.</a:t>
            </a:r>
            <a:endParaRPr/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fr-FR" sz="2800"/>
              <a:t>Il permet de </a:t>
            </a:r>
            <a:r>
              <a:rPr lang="fr-FR" sz="2800" b="1"/>
              <a:t>SAUVEGARDER</a:t>
            </a:r>
            <a:r>
              <a:rPr lang="fr-FR" sz="2800"/>
              <a:t> des </a:t>
            </a:r>
            <a:r>
              <a:rPr lang="fr-FR" sz="2800" b="1"/>
              <a:t>COPIES</a:t>
            </a:r>
            <a:r>
              <a:rPr lang="fr-FR" sz="2800"/>
              <a:t> de papiers importants.</a:t>
            </a:r>
            <a:endParaRPr/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fr-FR" sz="2800"/>
              <a:t>Cet outil est une réponse à la perte ou au vol des documents. </a:t>
            </a:r>
            <a:endParaRPr/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fr-FR" sz="2800"/>
              <a:t>Il rend un véritable service pour aider dans les démarches ou refaire ses papiers</a:t>
            </a:r>
            <a:endParaRPr/>
          </a:p>
        </p:txBody>
      </p:sp>
      <p:pic>
        <p:nvPicPr>
          <p:cNvPr id="552" name="Google Shape;55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" y="6978"/>
            <a:ext cx="756000" cy="7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7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	Adiléos Consigne Numérique Solidaire</a:t>
            </a:r>
            <a:endParaRPr/>
          </a:p>
        </p:txBody>
      </p:sp>
      <p:sp>
        <p:nvSpPr>
          <p:cNvPr id="558" name="Google Shape;558;p17"/>
          <p:cNvSpPr txBox="1">
            <a:spLocks noGrp="1"/>
          </p:cNvSpPr>
          <p:nvPr>
            <p:ph type="body" idx="1"/>
          </p:nvPr>
        </p:nvSpPr>
        <p:spPr>
          <a:xfrm>
            <a:off x="609600" y="1039544"/>
            <a:ext cx="9522941" cy="554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0850" lvl="0" indent="-450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Char char="●"/>
            </a:pPr>
            <a:r>
              <a:rPr lang="fr-FR" sz="2800"/>
              <a:t>Sauvegardez gratuitement de façon sécurisée documents, photos et informations essentielles: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</a:pPr>
            <a:r>
              <a:rPr lang="fr-FR" sz="2000"/>
              <a:t>Pas de nécessité de compte mail ou de téléphone portable pour créer un compte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○"/>
            </a:pPr>
            <a:r>
              <a:rPr lang="fr-FR" sz="2000"/>
              <a:t>Espace personnel pour le bénéficiaire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○"/>
            </a:pPr>
            <a:r>
              <a:rPr lang="fr-FR" sz="2000"/>
              <a:t>Partage des documents administratifs avec les travailleurs sociaux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○"/>
            </a:pPr>
            <a:r>
              <a:rPr lang="fr-FR" sz="2000"/>
              <a:t>Dépôt par internet, mail, MMS ou SMS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○"/>
            </a:pPr>
            <a:r>
              <a:rPr lang="fr-FR" sz="2000"/>
              <a:t>Envoi de mail ou SMS à l'usager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○"/>
            </a:pPr>
            <a:r>
              <a:rPr lang="fr-FR" sz="2000"/>
              <a:t>Ouverture temporaire par bénéficiaire à un tiers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○"/>
            </a:pPr>
            <a:r>
              <a:rPr lang="fr-FR" sz="2000"/>
              <a:t>Envoi de dossiers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○"/>
            </a:pPr>
            <a:r>
              <a:rPr lang="fr-FR" sz="2000"/>
              <a:t>Rappel de RDV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○"/>
            </a:pPr>
            <a:r>
              <a:rPr lang="fr-FR" sz="2000"/>
              <a:t>Suivi des démarches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○"/>
            </a:pPr>
            <a:r>
              <a:rPr lang="fr-FR" sz="2000"/>
              <a:t>Mémorisation des identifiants et mots de passe</a:t>
            </a:r>
            <a:endParaRPr/>
          </a:p>
          <a:p>
            <a:pPr marL="742950" lvl="1" indent="-133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559" name="Google Shape;55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" y="13958"/>
            <a:ext cx="756000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17"/>
          <p:cNvSpPr/>
          <p:nvPr/>
        </p:nvSpPr>
        <p:spPr>
          <a:xfrm>
            <a:off x="9662984" y="1989434"/>
            <a:ext cx="333634" cy="4287798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F4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7"/>
          <p:cNvSpPr txBox="1"/>
          <p:nvPr/>
        </p:nvSpPr>
        <p:spPr>
          <a:xfrm>
            <a:off x="9996618" y="3356144"/>
            <a:ext cx="219538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rgbClr val="F49000"/>
                </a:solidFill>
                <a:latin typeface="Roboto"/>
                <a:ea typeface="Roboto"/>
                <a:cs typeface="Roboto"/>
                <a:sym typeface="Roboto"/>
              </a:rPr>
              <a:t>Le bénéficiaire est le propriétaire du compte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Les bénéfices pour la DDETS</a:t>
            </a:r>
            <a:endParaRPr/>
          </a:p>
        </p:txBody>
      </p:sp>
      <p:sp>
        <p:nvSpPr>
          <p:cNvPr id="567" name="Google Shape;567;p72"/>
          <p:cNvSpPr txBox="1">
            <a:spLocks noGrp="1"/>
          </p:cNvSpPr>
          <p:nvPr>
            <p:ph type="body" idx="1"/>
          </p:nvPr>
        </p:nvSpPr>
        <p:spPr>
          <a:xfrm>
            <a:off x="609600" y="1196752"/>
            <a:ext cx="11156830" cy="3090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084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fr-FR" sz="2400"/>
              <a:t>Sécurité et continuité administrative pour les usagers</a:t>
            </a:r>
            <a:endParaRPr/>
          </a:p>
          <a:p>
            <a:pPr marL="457200" lvl="0" indent="-37084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fr-FR" sz="2400"/>
              <a:t>Simplification du travail social </a:t>
            </a:r>
            <a:r>
              <a:rPr lang="fr-FR" sz="2000">
                <a:solidFill>
                  <a:srgbClr val="009DB7"/>
                </a:solidFill>
              </a:rPr>
              <a:t>:  favorise un partage d’information fiable et à jour entre différents services de l’action social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g2e067d8d3e4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4837" y="4352025"/>
            <a:ext cx="3786275" cy="2505975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g2e067d8d3e4_0_1"/>
          <p:cNvSpPr txBox="1">
            <a:spLocks noGrp="1"/>
          </p:cNvSpPr>
          <p:nvPr>
            <p:ph type="title"/>
          </p:nvPr>
        </p:nvSpPr>
        <p:spPr>
          <a:xfrm>
            <a:off x="0" y="-4661"/>
            <a:ext cx="12192000" cy="765300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	  Retours d’expérience</a:t>
            </a:r>
            <a:endParaRPr/>
          </a:p>
        </p:txBody>
      </p:sp>
      <p:sp>
        <p:nvSpPr>
          <p:cNvPr id="553" name="Google Shape;553;g2e067d8d3e4_0_1"/>
          <p:cNvSpPr txBox="1">
            <a:spLocks noGrp="1"/>
          </p:cNvSpPr>
          <p:nvPr>
            <p:ph type="body" idx="1"/>
          </p:nvPr>
        </p:nvSpPr>
        <p:spPr>
          <a:xfrm>
            <a:off x="375125" y="796310"/>
            <a:ext cx="11525700" cy="3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0850" lvl="0" indent="-46268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79999"/>
              <a:buChar char="●"/>
            </a:pPr>
            <a:r>
              <a:rPr lang="fr-FR" dirty="0"/>
              <a:t>Un retour d’expérience de plus de 12 ans, avec plus de 50 structures sociales de toutes tailles représentant:</a:t>
            </a:r>
            <a:endParaRPr dirty="0"/>
          </a:p>
          <a:p>
            <a:pPr marL="914400" marR="0" lvl="1" indent="-3581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2300"/>
              <a:buChar char="○"/>
            </a:pPr>
            <a:r>
              <a:rPr lang="fr-FR" dirty="0">
                <a:solidFill>
                  <a:srgbClr val="F49000"/>
                </a:solidFill>
              </a:rPr>
              <a:t>12 318 Consignes Numériques Solidaires </a:t>
            </a:r>
            <a:endParaRPr dirty="0">
              <a:solidFill>
                <a:srgbClr val="F49000"/>
              </a:solidFill>
            </a:endParaRPr>
          </a:p>
          <a:p>
            <a:pPr lvl="1" indent="-358140">
              <a:lnSpc>
                <a:spcPct val="90000"/>
              </a:lnSpc>
              <a:spcBef>
                <a:spcPts val="0"/>
              </a:spcBef>
              <a:buSzPct val="82300"/>
              <a:buChar char="○"/>
            </a:pPr>
            <a:r>
              <a:rPr lang="fr-FR" dirty="0">
                <a:solidFill>
                  <a:srgbClr val="F49000"/>
                </a:solidFill>
              </a:rPr>
              <a:t>116 774</a:t>
            </a:r>
            <a:r>
              <a:rPr lang="fr-FR" dirty="0"/>
              <a:t> </a:t>
            </a:r>
            <a:r>
              <a:rPr lang="fr-FR" dirty="0">
                <a:solidFill>
                  <a:srgbClr val="F49000"/>
                </a:solidFill>
              </a:rPr>
              <a:t>Documents sauvegardés</a:t>
            </a:r>
            <a:endParaRPr sz="1600" dirty="0">
              <a:solidFill>
                <a:srgbClr val="F49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49000"/>
              </a:solidFill>
            </a:endParaRPr>
          </a:p>
          <a:p>
            <a:pPr marL="450850" lvl="0" indent="-462686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ct val="79999"/>
              <a:buChar char="●"/>
            </a:pPr>
            <a:r>
              <a:rPr lang="fr-FR" dirty="0"/>
              <a:t>Adiléos a participé à l’Expérimentation du Coffre-Fort Numérique organisée par le Ministère des Affaires Sociales </a:t>
            </a:r>
            <a:r>
              <a:rPr lang="fr-FR" sz="2000" dirty="0"/>
              <a:t>(06/2016-10/2017) </a:t>
            </a:r>
            <a:endParaRPr dirty="0"/>
          </a:p>
          <a:p>
            <a:pPr marL="457200" lvl="0" indent="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auprès de 3 CCAS (Angers, La Réunion et Rennes)</a:t>
            </a:r>
            <a:endParaRPr sz="2400" dirty="0"/>
          </a:p>
          <a:p>
            <a:pPr marL="450850" lvl="0" indent="-328828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endParaRPr dirty="0"/>
          </a:p>
        </p:txBody>
      </p:sp>
      <p:sp>
        <p:nvSpPr>
          <p:cNvPr id="554" name="Google Shape;554;g2e067d8d3e4_0_1"/>
          <p:cNvSpPr/>
          <p:nvPr/>
        </p:nvSpPr>
        <p:spPr>
          <a:xfrm>
            <a:off x="8541125" y="4544050"/>
            <a:ext cx="33597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900" b="0" i="0" u="none" strike="noStrike" cap="none">
                <a:solidFill>
                  <a:srgbClr val="626D79"/>
                </a:solidFill>
                <a:latin typeface="Roboto"/>
                <a:ea typeface="Roboto"/>
                <a:cs typeface="Roboto"/>
                <a:sym typeface="Roboto"/>
              </a:rPr>
              <a:t>80 % des coffres créés lors de l’expérimentation l’ont été avec Adiléos Consigne Numérique Solidaire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g2e067d8d3e4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9" y="-2"/>
            <a:ext cx="756001" cy="75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>
            <a:off x="4656139" y="-26988"/>
            <a:ext cx="3781425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fr-FR" sz="4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lang="fr-FR" sz="4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I.</a:t>
            </a:r>
            <a:r>
              <a:rPr lang="fr-FR" sz="4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L.</a:t>
            </a:r>
            <a:r>
              <a:rPr lang="fr-FR" sz="48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  <a:r>
              <a:rPr lang="fr-FR" sz="4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O.</a:t>
            </a:r>
            <a:r>
              <a:rPr lang="fr-FR" sz="48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L’association Adiléos </a:t>
            </a:r>
            <a:endParaRPr/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7789" y="50240"/>
            <a:ext cx="1850572" cy="651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 descr="A close up of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1169" y="3023993"/>
            <a:ext cx="1793631" cy="125492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"/>
          <p:cNvSpPr txBox="1">
            <a:spLocks noGrp="1"/>
          </p:cNvSpPr>
          <p:nvPr>
            <p:ph type="body" idx="1"/>
          </p:nvPr>
        </p:nvSpPr>
        <p:spPr>
          <a:xfrm>
            <a:off x="189852" y="994812"/>
            <a:ext cx="9891994" cy="586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450000" lvl="0" indent="-4500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Arial"/>
              <a:buChar char="●"/>
            </a:pPr>
            <a:r>
              <a:rPr lang="fr-FR" sz="4400" b="1"/>
              <a:t>A</a:t>
            </a:r>
            <a:r>
              <a:rPr lang="fr-FR" sz="4400"/>
              <a:t>ssociation de </a:t>
            </a:r>
            <a:r>
              <a:rPr lang="fr-FR" sz="4400" b="1"/>
              <a:t>D</a:t>
            </a:r>
            <a:r>
              <a:rPr lang="fr-FR" sz="4400"/>
              <a:t>éveloppement et d’</a:t>
            </a:r>
            <a:r>
              <a:rPr lang="fr-FR" sz="4400" b="1"/>
              <a:t>I</a:t>
            </a:r>
            <a:r>
              <a:rPr lang="fr-FR" sz="4400"/>
              <a:t>ntégration de </a:t>
            </a:r>
            <a:r>
              <a:rPr lang="fr-FR" sz="4400" b="1"/>
              <a:t>L</a:t>
            </a:r>
            <a:r>
              <a:rPr lang="fr-FR" sz="4400"/>
              <a:t>ogiciels </a:t>
            </a:r>
            <a:r>
              <a:rPr lang="fr-FR" sz="4400" b="1"/>
              <a:t>É</a:t>
            </a:r>
            <a:r>
              <a:rPr lang="fr-FR" sz="4400"/>
              <a:t>conomiques </a:t>
            </a:r>
            <a:r>
              <a:rPr lang="fr-FR" sz="4400" b="1"/>
              <a:t>O</a:t>
            </a:r>
            <a:r>
              <a:rPr lang="fr-FR" sz="4400"/>
              <a:t>rientés </a:t>
            </a:r>
            <a:r>
              <a:rPr lang="fr-FR" sz="4400" b="1"/>
              <a:t>S</a:t>
            </a:r>
            <a:r>
              <a:rPr lang="fr-FR" sz="4400"/>
              <a:t>ocial</a:t>
            </a:r>
            <a:endParaRPr sz="4400"/>
          </a:p>
          <a:p>
            <a:pPr marL="914400" marR="0" lvl="1" indent="-34960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FR" sz="3461"/>
              <a:t>Indépendante, apolitique et aconfessionnelle</a:t>
            </a:r>
            <a:endParaRPr sz="3461"/>
          </a:p>
          <a:p>
            <a:pPr marL="914400" marR="0" lvl="1" indent="-34960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FR" sz="3461"/>
              <a:t>Créée en 2014 pour donner une structure dynamique, stable et pérenne</a:t>
            </a:r>
            <a:endParaRPr sz="3461"/>
          </a:p>
          <a:p>
            <a:pPr marL="914400" marR="0" lvl="1" indent="-34960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FR" sz="3461"/>
              <a:t>Association reconnue d’Intérêt Général à caractère social</a:t>
            </a:r>
            <a:endParaRPr sz="3461"/>
          </a:p>
          <a:p>
            <a:pPr marL="914400" marR="0" lvl="1" indent="-34960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FR" sz="3461"/>
              <a:t>Soutenue par la Fondation Sopra Steria – Institut de France </a:t>
            </a:r>
            <a:endParaRPr sz="3461"/>
          </a:p>
          <a:p>
            <a:pPr marL="914400" marR="0" lvl="1" indent="-34960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FR" sz="3461"/>
              <a:t>Autofinancée, 5 salariés, une dizaine de bénévoles.</a:t>
            </a:r>
            <a:endParaRPr sz="4261"/>
          </a:p>
          <a:p>
            <a:pPr marL="450850" lvl="0" indent="-372618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ct val="80000"/>
              <a:buNone/>
            </a:pPr>
            <a:endParaRPr sz="2800"/>
          </a:p>
          <a:p>
            <a:pPr marL="450000" lvl="0" indent="-4500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Arial"/>
              <a:buChar char="●"/>
            </a:pPr>
            <a:r>
              <a:rPr lang="fr-FR" sz="4400"/>
              <a:t>Adiléos est née d’un engagement de personnes de terrain avec des expériences professionnelles variées et utiles pour aider au développement de notre solution</a:t>
            </a:r>
            <a:endParaRPr/>
          </a:p>
          <a:p>
            <a:pPr marL="450000" lvl="0" indent="-327064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Arial"/>
              <a:buNone/>
            </a:pPr>
            <a:endParaRPr sz="4400">
              <a:latin typeface="Roboto"/>
              <a:ea typeface="Roboto"/>
              <a:cs typeface="Roboto"/>
              <a:sym typeface="Roboto"/>
            </a:endParaRPr>
          </a:p>
          <a:p>
            <a:pPr marL="450000" lvl="0" indent="-4500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Arial"/>
              <a:buChar char="●"/>
            </a:pPr>
            <a:r>
              <a:rPr lang="fr-FR" sz="4400"/>
              <a:t>Son objet: développer, intégrer et déployer des solutions logiciel et matériels ayant pour objectif d'aider et de soutenir des personnes en grande difficulté sociale ainsi que leurs accompagnants</a:t>
            </a:r>
            <a:endParaRPr sz="4400"/>
          </a:p>
        </p:txBody>
      </p:sp>
      <p:pic>
        <p:nvPicPr>
          <p:cNvPr id="80" name="Google Shape;80;p3"/>
          <p:cNvPicPr preferRelativeResize="0"/>
          <p:nvPr/>
        </p:nvPicPr>
        <p:blipFill rotWithShape="1">
          <a:blip r:embed="rId5">
            <a:alphaModFix/>
          </a:blip>
          <a:srcRect t="12570" b="13691"/>
          <a:stretch/>
        </p:blipFill>
        <p:spPr>
          <a:xfrm>
            <a:off x="9900499" y="4426776"/>
            <a:ext cx="2291501" cy="243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/>
          <p:cNvPicPr preferRelativeResize="0"/>
          <p:nvPr/>
        </p:nvPicPr>
        <p:blipFill rotWithShape="1">
          <a:blip r:embed="rId6">
            <a:alphaModFix/>
          </a:blip>
          <a:srcRect l="705" t="1233" r="1249" b="7393"/>
          <a:stretch/>
        </p:blipFill>
        <p:spPr>
          <a:xfrm>
            <a:off x="9576227" y="880183"/>
            <a:ext cx="2552134" cy="1753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3"/>
          <p:cNvSpPr txBox="1">
            <a:spLocks noGrp="1"/>
          </p:cNvSpPr>
          <p:nvPr>
            <p:ph type="title"/>
          </p:nvPr>
        </p:nvSpPr>
        <p:spPr>
          <a:xfrm>
            <a:off x="854015" y="2564903"/>
            <a:ext cx="10363200" cy="1196214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Nos solutions en cas d’urgence</a:t>
            </a:r>
            <a:endParaRPr/>
          </a:p>
        </p:txBody>
      </p:sp>
      <p:sp>
        <p:nvSpPr>
          <p:cNvPr id="573" name="Google Shape;573;p73"/>
          <p:cNvSpPr txBox="1">
            <a:spLocks noGrp="1"/>
          </p:cNvSpPr>
          <p:nvPr>
            <p:ph type="body" idx="1"/>
          </p:nvPr>
        </p:nvSpPr>
        <p:spPr>
          <a:xfrm>
            <a:off x="914400" y="4293097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e0651b9815_0_0"/>
          <p:cNvSpPr txBox="1">
            <a:spLocks noGrp="1"/>
          </p:cNvSpPr>
          <p:nvPr>
            <p:ph type="title"/>
          </p:nvPr>
        </p:nvSpPr>
        <p:spPr>
          <a:xfrm>
            <a:off x="778476" y="2703629"/>
            <a:ext cx="10589700" cy="1355700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800">
                <a:latin typeface="Calibri"/>
                <a:ea typeface="Calibri"/>
                <a:cs typeface="Calibri"/>
                <a:sym typeface="Calibri"/>
              </a:rPr>
              <a:t>ADILÉOS</a:t>
            </a:r>
            <a:r>
              <a:rPr lang="fr-FR" sz="4400">
                <a:latin typeface="Calibri"/>
                <a:ea typeface="Calibri"/>
                <a:cs typeface="Calibri"/>
                <a:sym typeface="Calibri"/>
              </a:rPr>
              <a:t> CHARGEUR DE PORTABLES</a:t>
            </a:r>
            <a:endParaRPr/>
          </a:p>
        </p:txBody>
      </p:sp>
      <p:sp>
        <p:nvSpPr>
          <p:cNvPr id="579" name="Google Shape;579;g2e0651b9815_0_0"/>
          <p:cNvSpPr txBox="1">
            <a:spLocks noGrp="1"/>
          </p:cNvSpPr>
          <p:nvPr>
            <p:ph type="body" idx="1"/>
          </p:nvPr>
        </p:nvSpPr>
        <p:spPr>
          <a:xfrm>
            <a:off x="914400" y="4293097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580" name="Google Shape;580;g2e0651b9815_0_0"/>
          <p:cNvPicPr preferRelativeResize="0"/>
          <p:nvPr/>
        </p:nvPicPr>
        <p:blipFill rotWithShape="1">
          <a:blip r:embed="rId3">
            <a:alphaModFix/>
          </a:blip>
          <a:srcRect t="12570" b="13691"/>
          <a:stretch/>
        </p:blipFill>
        <p:spPr>
          <a:xfrm>
            <a:off x="9900500" y="0"/>
            <a:ext cx="2291501" cy="243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Du constat à l’action</a:t>
            </a:r>
            <a:endParaRPr/>
          </a:p>
        </p:txBody>
      </p:sp>
      <p:sp>
        <p:nvSpPr>
          <p:cNvPr id="586" name="Google Shape;586;p51"/>
          <p:cNvSpPr txBox="1">
            <a:spLocks noGrp="1"/>
          </p:cNvSpPr>
          <p:nvPr>
            <p:ph type="body" idx="1"/>
          </p:nvPr>
        </p:nvSpPr>
        <p:spPr>
          <a:xfrm>
            <a:off x="609600" y="1052514"/>
            <a:ext cx="8491442" cy="554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0850" lvl="0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76"/>
              <a:buChar char="●"/>
            </a:pPr>
            <a:r>
              <a:rPr lang="fr-FR" sz="2520">
                <a:latin typeface="Calibri"/>
                <a:ea typeface="Calibri"/>
                <a:cs typeface="Calibri"/>
                <a:sym typeface="Calibri"/>
              </a:rPr>
              <a:t>Les personnes en précarité ont très souvent des portables mais n’ont pas de lieu pour les recharger. Les structures mettent une simple multiprise au sol : </a:t>
            </a:r>
            <a:endParaRPr sz="3259"/>
          </a:p>
          <a:p>
            <a:pPr marL="740252" lvl="1" indent="-4064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243"/>
              <a:buFont typeface="Courier New"/>
              <a:buChar char="o"/>
            </a:pPr>
            <a:r>
              <a:rPr lang="fr-FR" sz="2242">
                <a:latin typeface="Calibri"/>
                <a:ea typeface="Calibri"/>
                <a:cs typeface="Calibri"/>
                <a:sym typeface="Calibri"/>
              </a:rPr>
              <a:t>« bordélique »</a:t>
            </a:r>
            <a:endParaRPr sz="2242">
              <a:latin typeface="Calibri"/>
              <a:ea typeface="Calibri"/>
              <a:cs typeface="Calibri"/>
              <a:sym typeface="Calibri"/>
            </a:endParaRPr>
          </a:p>
          <a:p>
            <a:pPr marL="740252" lvl="1" indent="-4064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243"/>
              <a:buFont typeface="Courier New"/>
              <a:buChar char="o"/>
            </a:pPr>
            <a:r>
              <a:rPr lang="fr-FR" sz="2242">
                <a:latin typeface="Calibri"/>
                <a:ea typeface="Calibri"/>
                <a:cs typeface="Calibri"/>
                <a:sym typeface="Calibri"/>
              </a:rPr>
              <a:t>problème de sécurité  </a:t>
            </a:r>
            <a:endParaRPr sz="2242">
              <a:latin typeface="Calibri"/>
              <a:ea typeface="Calibri"/>
              <a:cs typeface="Calibri"/>
              <a:sym typeface="Calibri"/>
            </a:endParaRPr>
          </a:p>
          <a:p>
            <a:pPr marL="740252" lvl="1" indent="-4064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243"/>
              <a:buFont typeface="Courier New"/>
              <a:buChar char="o"/>
            </a:pPr>
            <a:r>
              <a:rPr lang="fr-FR" sz="2242">
                <a:latin typeface="Calibri"/>
                <a:ea typeface="Calibri"/>
                <a:cs typeface="Calibri"/>
                <a:sym typeface="Calibri"/>
              </a:rPr>
              <a:t>vols fréquents</a:t>
            </a:r>
            <a:endParaRPr sz="2242">
              <a:latin typeface="Calibri"/>
              <a:ea typeface="Calibri"/>
              <a:cs typeface="Calibri"/>
              <a:sym typeface="Calibri"/>
            </a:endParaRPr>
          </a:p>
          <a:p>
            <a:pPr marL="635000" lvl="1" indent="-2095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942"/>
              <a:buFont typeface="Noto Sans Symbols"/>
              <a:buNone/>
            </a:pPr>
            <a:endParaRPr sz="2242">
              <a:latin typeface="Calibri"/>
              <a:ea typeface="Calibri"/>
              <a:cs typeface="Calibri"/>
              <a:sym typeface="Calibri"/>
            </a:endParaRPr>
          </a:p>
          <a:p>
            <a:pPr marL="450850" lvl="0" indent="-450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76"/>
              <a:buChar char="●"/>
            </a:pPr>
            <a:r>
              <a:rPr lang="fr-FR" sz="2520">
                <a:latin typeface="Calibri"/>
                <a:ea typeface="Calibri"/>
                <a:cs typeface="Calibri"/>
                <a:sym typeface="Calibri"/>
              </a:rPr>
              <a:t>Création d’un équipement permettant de charger 12 portables géré par l’agent d’accueil:</a:t>
            </a:r>
            <a:endParaRPr sz="3259"/>
          </a:p>
          <a:p>
            <a:pPr marL="790575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50"/>
              <a:buFont typeface="Courier New"/>
              <a:buChar char="o"/>
            </a:pPr>
            <a:r>
              <a:rPr lang="fr-FR" sz="2242">
                <a:latin typeface="Calibri"/>
                <a:ea typeface="Calibri"/>
                <a:cs typeface="Calibri"/>
                <a:sym typeface="Calibri"/>
              </a:rPr>
              <a:t>Multi connexion: Android et iPhone et USB-C (norme européenne)</a:t>
            </a:r>
            <a:endParaRPr sz="2242">
              <a:latin typeface="Calibri"/>
              <a:ea typeface="Calibri"/>
              <a:cs typeface="Calibri"/>
              <a:sym typeface="Calibri"/>
            </a:endParaRPr>
          </a:p>
          <a:p>
            <a:pPr marL="790575" lvl="1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150"/>
              <a:buFont typeface="Courier New"/>
              <a:buChar char="o"/>
            </a:pPr>
            <a:r>
              <a:rPr lang="fr-FR" sz="2242">
                <a:latin typeface="Calibri"/>
                <a:ea typeface="Calibri"/>
                <a:cs typeface="Calibri"/>
                <a:sym typeface="Calibri"/>
              </a:rPr>
              <a:t>Maintenance facile: accessibilité, facile à démonter/remonter et matériel standard </a:t>
            </a:r>
            <a:endParaRPr sz="2242">
              <a:latin typeface="Calibri"/>
              <a:ea typeface="Calibri"/>
              <a:cs typeface="Calibri"/>
              <a:sym typeface="Calibri"/>
            </a:endParaRPr>
          </a:p>
          <a:p>
            <a:pPr marL="790575" lvl="1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150"/>
              <a:buFont typeface="Courier New"/>
              <a:buChar char="o"/>
            </a:pPr>
            <a:r>
              <a:rPr lang="fr-FR" sz="2242">
                <a:latin typeface="Calibri"/>
                <a:ea typeface="Calibri"/>
                <a:cs typeface="Calibri"/>
                <a:sym typeface="Calibri"/>
              </a:rPr>
              <a:t>Fixation murale ou pose sur étagère</a:t>
            </a:r>
            <a:endParaRPr sz="2242">
              <a:latin typeface="Calibri"/>
              <a:ea typeface="Calibri"/>
              <a:cs typeface="Calibri"/>
              <a:sym typeface="Calibri"/>
            </a:endParaRPr>
          </a:p>
          <a:p>
            <a:pPr marL="790575" lvl="1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150"/>
              <a:buFont typeface="Courier New"/>
              <a:buChar char="o"/>
            </a:pPr>
            <a:r>
              <a:rPr lang="fr-FR" sz="2242">
                <a:latin typeface="Calibri"/>
                <a:ea typeface="Calibri"/>
                <a:cs typeface="Calibri"/>
                <a:sym typeface="Calibri"/>
              </a:rPr>
              <a:t>Puissance 120w / Dimensions 65cm x 60cm x 18cm / Poids 2,5kg</a:t>
            </a:r>
            <a:endParaRPr sz="2242">
              <a:latin typeface="Calibri"/>
              <a:ea typeface="Calibri"/>
              <a:cs typeface="Calibri"/>
              <a:sym typeface="Calibri"/>
            </a:endParaRPr>
          </a:p>
          <a:p>
            <a:pPr marL="464819" lvl="0" indent="-230123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776"/>
              <a:buFont typeface="Courier New"/>
              <a:buNone/>
            </a:pPr>
            <a:endParaRPr sz="2242">
              <a:solidFill>
                <a:srgbClr val="009D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lvl="0" indent="-32893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76"/>
              <a:buNone/>
            </a:pPr>
            <a:endParaRPr sz="2520"/>
          </a:p>
          <a:p>
            <a:pPr marL="450850" lvl="0" indent="-32893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76"/>
              <a:buNone/>
            </a:pPr>
            <a:endParaRPr sz="2520">
              <a:solidFill>
                <a:srgbClr val="FF0000"/>
              </a:solidFill>
            </a:endParaRPr>
          </a:p>
          <a:p>
            <a:pPr marL="450850" lvl="0" indent="-32893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76"/>
              <a:buNone/>
            </a:pPr>
            <a:endParaRPr sz="2520">
              <a:solidFill>
                <a:srgbClr val="FF0000"/>
              </a:solidFill>
            </a:endParaRPr>
          </a:p>
          <a:p>
            <a:pPr marL="342900" lvl="1" indent="-20066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5C0054"/>
              </a:buClr>
              <a:buSzPts val="2072"/>
              <a:buFont typeface="Arial"/>
              <a:buNone/>
            </a:pPr>
            <a:endParaRPr sz="2890">
              <a:solidFill>
                <a:srgbClr val="5C0054"/>
              </a:solidFill>
            </a:endParaRPr>
          </a:p>
        </p:txBody>
      </p:sp>
      <p:pic>
        <p:nvPicPr>
          <p:cNvPr id="587" name="Google Shape;587;p51"/>
          <p:cNvPicPr preferRelativeResize="0"/>
          <p:nvPr/>
        </p:nvPicPr>
        <p:blipFill rotWithShape="1">
          <a:blip r:embed="rId3">
            <a:alphaModFix/>
          </a:blip>
          <a:srcRect l="17010" t="1786" r="27012" b="2600"/>
          <a:stretch/>
        </p:blipFill>
        <p:spPr>
          <a:xfrm>
            <a:off x="9248315" y="3712141"/>
            <a:ext cx="2772554" cy="266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797fa86dfa_0_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300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Du constat à l’action</a:t>
            </a:r>
            <a:endParaRPr/>
          </a:p>
        </p:txBody>
      </p:sp>
      <p:sp>
        <p:nvSpPr>
          <p:cNvPr id="593" name="Google Shape;593;g2797fa86dfa_0_0"/>
          <p:cNvSpPr txBox="1">
            <a:spLocks noGrp="1"/>
          </p:cNvSpPr>
          <p:nvPr>
            <p:ph type="body" idx="1"/>
          </p:nvPr>
        </p:nvSpPr>
        <p:spPr>
          <a:xfrm>
            <a:off x="609600" y="1052525"/>
            <a:ext cx="7655700" cy="55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0850" lvl="0" indent="-4508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020"/>
              <a:buChar char="●"/>
            </a:pPr>
            <a:r>
              <a:rPr lang="fr-FR" sz="2500">
                <a:latin typeface="Calibri"/>
                <a:ea typeface="Calibri"/>
                <a:cs typeface="Calibri"/>
                <a:sym typeface="Calibri"/>
              </a:rPr>
              <a:t>Création d’un équipement permettant de charger 12 portables utilisable directement par les bénéficiaires :</a:t>
            </a:r>
            <a:endParaRPr sz="3300"/>
          </a:p>
          <a:p>
            <a:pPr marL="74295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fr-FR" sz="2100"/>
              <a:t>Multi connexion: Android et iPhone et USB-C (norme européenne)</a:t>
            </a:r>
            <a:endParaRPr sz="2900"/>
          </a:p>
          <a:p>
            <a:pPr marL="742950" lvl="1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00"/>
              <a:buChar char="▪"/>
            </a:pPr>
            <a:r>
              <a:rPr lang="fr-FR" sz="2100"/>
              <a:t>Fixation murale ou pose sur étagère</a:t>
            </a:r>
            <a:endParaRPr sz="2100"/>
          </a:p>
          <a:p>
            <a:pPr marL="742950" lvl="1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00"/>
              <a:buChar char="▪"/>
            </a:pPr>
            <a:r>
              <a:rPr lang="fr-FR" sz="2100"/>
              <a:t>Casiers individuels à code </a:t>
            </a:r>
            <a:endParaRPr sz="2100"/>
          </a:p>
          <a:p>
            <a:pPr marL="742950" lvl="1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00"/>
              <a:buChar char="▪"/>
            </a:pPr>
            <a:r>
              <a:rPr lang="fr-FR" sz="2100"/>
              <a:t>Borne d’accès Wifi incluse, configurable et gérée à distance par Adileos (voir slide sur Adileos Hotspot Wifi)</a:t>
            </a:r>
            <a:endParaRPr sz="2100"/>
          </a:p>
          <a:p>
            <a:pPr marL="9144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560"/>
              <a:buNone/>
            </a:pPr>
            <a:endParaRPr sz="3300"/>
          </a:p>
          <a:p>
            <a:pPr marL="450850" lvl="0" indent="-32893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endParaRPr sz="2500"/>
          </a:p>
          <a:p>
            <a:pPr marL="450850" lvl="0" indent="-32893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endParaRPr sz="2500"/>
          </a:p>
          <a:p>
            <a:pPr marL="450850" lvl="0" indent="-32893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endParaRPr sz="2500">
              <a:solidFill>
                <a:srgbClr val="FF0000"/>
              </a:solidFill>
            </a:endParaRPr>
          </a:p>
          <a:p>
            <a:pPr marL="450850" lvl="0" indent="-32893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endParaRPr sz="2500">
              <a:solidFill>
                <a:srgbClr val="FF0000"/>
              </a:solidFill>
            </a:endParaRPr>
          </a:p>
          <a:p>
            <a:pPr marL="342900" lvl="1" indent="-2006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C0054"/>
              </a:buClr>
              <a:buSzPts val="2240"/>
              <a:buFont typeface="Arial"/>
              <a:buNone/>
            </a:pPr>
            <a:endParaRPr sz="2900">
              <a:solidFill>
                <a:srgbClr val="5C0054"/>
              </a:solidFill>
            </a:endParaRPr>
          </a:p>
        </p:txBody>
      </p:sp>
      <p:pic>
        <p:nvPicPr>
          <p:cNvPr id="594" name="Google Shape;594;g2797fa86df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2856" y="1294446"/>
            <a:ext cx="3742850" cy="28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Notre service pour la DDETS</a:t>
            </a:r>
            <a:endParaRPr/>
          </a:p>
        </p:txBody>
      </p:sp>
      <p:sp>
        <p:nvSpPr>
          <p:cNvPr id="600" name="Google Shape;600;p74"/>
          <p:cNvSpPr txBox="1">
            <a:spLocks noGrp="1"/>
          </p:cNvSpPr>
          <p:nvPr>
            <p:ph type="body" idx="1"/>
          </p:nvPr>
        </p:nvSpPr>
        <p:spPr>
          <a:xfrm>
            <a:off x="255917" y="1291643"/>
            <a:ext cx="11398370" cy="45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084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fr-FR"/>
              <a:t>Prêt de chargeurs de portables sur les lieux du Centre d’Accueil des Impliqués.</a:t>
            </a:r>
            <a:endParaRPr/>
          </a:p>
          <a:p>
            <a: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40"/>
              <a:buFont typeface="Arial"/>
              <a:buNone/>
            </a:pPr>
            <a:endParaRPr/>
          </a:p>
          <a:p>
            <a:pPr marL="457200" lvl="0" indent="-37084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fr-FR"/>
              <a:t>Adiléos prend en charge la logistique de transport sur site et d’installation (et la récupération)</a:t>
            </a:r>
            <a:endParaRPr/>
          </a:p>
          <a:p>
            <a: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4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3"/>
          <p:cNvSpPr txBox="1">
            <a:spLocks noGrp="1"/>
          </p:cNvSpPr>
          <p:nvPr>
            <p:ph type="title"/>
          </p:nvPr>
        </p:nvSpPr>
        <p:spPr>
          <a:xfrm>
            <a:off x="914400" y="2703629"/>
            <a:ext cx="10363200" cy="725371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400">
                <a:latin typeface="Calibri"/>
                <a:ea typeface="Calibri"/>
                <a:cs typeface="Calibri"/>
                <a:sym typeface="Calibri"/>
              </a:rPr>
              <a:t>ADILÉOS HOTSPOT WIFI </a:t>
            </a:r>
            <a:endParaRPr/>
          </a:p>
        </p:txBody>
      </p:sp>
      <p:sp>
        <p:nvSpPr>
          <p:cNvPr id="606" name="Google Shape;606;p43"/>
          <p:cNvSpPr txBox="1">
            <a:spLocks noGrp="1"/>
          </p:cNvSpPr>
          <p:nvPr>
            <p:ph type="body" idx="1"/>
          </p:nvPr>
        </p:nvSpPr>
        <p:spPr>
          <a:xfrm>
            <a:off x="914400" y="4293097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607" name="Google Shape;607;p43"/>
          <p:cNvPicPr preferRelativeResize="0"/>
          <p:nvPr/>
        </p:nvPicPr>
        <p:blipFill rotWithShape="1">
          <a:blip r:embed="rId3">
            <a:alphaModFix/>
          </a:blip>
          <a:srcRect t="12570" b="13691"/>
          <a:stretch/>
        </p:blipFill>
        <p:spPr>
          <a:xfrm>
            <a:off x="9900500" y="0"/>
            <a:ext cx="2291501" cy="243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     	</a:t>
            </a:r>
            <a:r>
              <a:rPr lang="fr-FR" sz="4400">
                <a:latin typeface="Calibri"/>
                <a:ea typeface="Calibri"/>
                <a:cs typeface="Calibri"/>
                <a:sym typeface="Calibri"/>
              </a:rPr>
              <a:t>Adiléos </a:t>
            </a:r>
            <a:r>
              <a:rPr lang="fr-FR">
                <a:latin typeface="Calibri"/>
                <a:ea typeface="Calibri"/>
                <a:cs typeface="Calibri"/>
                <a:sym typeface="Calibri"/>
              </a:rPr>
              <a:t>Hotspot WIFI</a:t>
            </a:r>
            <a:endParaRPr/>
          </a:p>
        </p:txBody>
      </p:sp>
      <p:sp>
        <p:nvSpPr>
          <p:cNvPr id="613" name="Google Shape;613;p44"/>
          <p:cNvSpPr txBox="1">
            <a:spLocks noGrp="1"/>
          </p:cNvSpPr>
          <p:nvPr>
            <p:ph type="body" idx="1"/>
          </p:nvPr>
        </p:nvSpPr>
        <p:spPr>
          <a:xfrm>
            <a:off x="609600" y="1052514"/>
            <a:ext cx="10972800" cy="334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0850" lvl="0" indent="-4508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ct val="80000"/>
              <a:buChar char="●"/>
            </a:pPr>
            <a:r>
              <a:rPr lang="fr-FR" sz="3000"/>
              <a:t>Le </a:t>
            </a:r>
            <a:r>
              <a:rPr lang="fr-FR" sz="3100"/>
              <a:t>but est de pouvoir offrir un accès WIFI aux usagers en cas de catastrophe dans une région touchée par un sinistre</a:t>
            </a:r>
            <a:endParaRPr sz="3100"/>
          </a:p>
          <a:p>
            <a:pPr marL="742950" lvl="1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○"/>
            </a:pPr>
            <a:r>
              <a:rPr lang="fr-FR" sz="2400"/>
              <a:t>En utilisant le réseau existant tout en garantissant sa sécurité et sa qualité de service 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00000"/>
              <a:buChar char="○"/>
            </a:pPr>
            <a:r>
              <a:rPr lang="fr-FR" sz="2400"/>
              <a:t>En permettant d’accéder uniquement aux sites essentiels 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00000"/>
              <a:buChar char="○"/>
            </a:pPr>
            <a:r>
              <a:rPr lang="fr-FR" sz="2400"/>
              <a:t>Ne nécessitant pas de technicien : administré par Adiléos à distance</a:t>
            </a:r>
            <a:endParaRPr/>
          </a:p>
        </p:txBody>
      </p:sp>
      <p:grpSp>
        <p:nvGrpSpPr>
          <p:cNvPr id="614" name="Google Shape;614;p44"/>
          <p:cNvGrpSpPr/>
          <p:nvPr/>
        </p:nvGrpSpPr>
        <p:grpSpPr>
          <a:xfrm>
            <a:off x="2176804" y="4368071"/>
            <a:ext cx="7838392" cy="2287335"/>
            <a:chOff x="2140251" y="3820038"/>
            <a:chExt cx="8823479" cy="2641622"/>
          </a:xfrm>
        </p:grpSpPr>
        <p:pic>
          <p:nvPicPr>
            <p:cNvPr id="615" name="Google Shape;615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28169" y="4576043"/>
              <a:ext cx="807171" cy="832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p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448565" y="4106782"/>
              <a:ext cx="1515165" cy="1404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44"/>
            <p:cNvPicPr preferRelativeResize="0"/>
            <p:nvPr/>
          </p:nvPicPr>
          <p:blipFill rotWithShape="1">
            <a:blip r:embed="rId5">
              <a:alphaModFix/>
            </a:blip>
            <a:srcRect t="62034" r="19871"/>
            <a:stretch/>
          </p:blipFill>
          <p:spPr>
            <a:xfrm>
              <a:off x="5760100" y="4773869"/>
              <a:ext cx="1816423" cy="763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Google Shape;618;p4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865329" y="3941183"/>
              <a:ext cx="1113774" cy="6978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44"/>
            <p:cNvPicPr preferRelativeResize="0"/>
            <p:nvPr/>
          </p:nvPicPr>
          <p:blipFill rotWithShape="1">
            <a:blip r:embed="rId7">
              <a:alphaModFix/>
            </a:blip>
            <a:srcRect l="54658" r="19388"/>
            <a:stretch/>
          </p:blipFill>
          <p:spPr>
            <a:xfrm>
              <a:off x="2308875" y="5337710"/>
              <a:ext cx="1055509" cy="112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4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294178" y="4181635"/>
              <a:ext cx="638175" cy="113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1" name="Google Shape;621;p4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40251" y="3820038"/>
              <a:ext cx="638175" cy="1133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2" name="Google Shape;622;p44"/>
            <p:cNvSpPr/>
            <p:nvPr/>
          </p:nvSpPr>
          <p:spPr>
            <a:xfrm rot="5400000">
              <a:off x="7487137" y="3196585"/>
              <a:ext cx="249397" cy="367345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>
                <a:alpha val="41176"/>
              </a:schemeClr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44"/>
            <p:cNvSpPr txBox="1"/>
            <p:nvPr/>
          </p:nvSpPr>
          <p:spPr>
            <a:xfrm>
              <a:off x="8096167" y="5096528"/>
              <a:ext cx="142379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Filtre selon type de site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4" name="Google Shape;624;p4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147112" y="4323767"/>
              <a:ext cx="625254" cy="625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5" name="Google Shape;625;p44"/>
            <p:cNvSpPr txBox="1"/>
            <p:nvPr/>
          </p:nvSpPr>
          <p:spPr>
            <a:xfrm>
              <a:off x="6182096" y="5177901"/>
              <a:ext cx="18765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Votre accès internet existant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6" name="Google Shape;626;p44"/>
            <p:cNvCxnSpPr>
              <a:stCxn id="619" idx="3"/>
              <a:endCxn id="615" idx="2"/>
            </p:cNvCxnSpPr>
            <p:nvPr/>
          </p:nvCxnSpPr>
          <p:spPr>
            <a:xfrm rot="10800000" flipH="1">
              <a:off x="3364384" y="5408885"/>
              <a:ext cx="2067300" cy="490800"/>
            </a:xfrm>
            <a:prstGeom prst="bentConnector2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27" name="Google Shape;627;p44"/>
            <p:cNvSpPr txBox="1"/>
            <p:nvPr/>
          </p:nvSpPr>
          <p:spPr>
            <a:xfrm>
              <a:off x="3228049" y="5558524"/>
              <a:ext cx="22788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Postes en libre-service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44"/>
            <p:cNvSpPr/>
            <p:nvPr/>
          </p:nvSpPr>
          <p:spPr>
            <a:xfrm>
              <a:off x="6608829" y="4338114"/>
              <a:ext cx="596839" cy="550611"/>
            </a:xfrm>
            <a:prstGeom prst="mathMultiply">
              <a:avLst>
                <a:gd name="adj1" fmla="val 14789"/>
              </a:avLst>
            </a:prstGeom>
            <a:solidFill>
              <a:srgbClr val="FF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44"/>
            <p:cNvSpPr txBox="1"/>
            <p:nvPr/>
          </p:nvSpPr>
          <p:spPr>
            <a:xfrm>
              <a:off x="6318198" y="3871745"/>
              <a:ext cx="16935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Protection de votre réseau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30" name="Google Shape;630;p4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79" y="9588"/>
            <a:ext cx="756000" cy="7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	  Adiléos Hotspot WIFI: Caractéristiques</a:t>
            </a:r>
            <a:endParaRPr/>
          </a:p>
        </p:txBody>
      </p:sp>
      <p:sp>
        <p:nvSpPr>
          <p:cNvPr id="636" name="Google Shape;636;p45"/>
          <p:cNvSpPr txBox="1">
            <a:spLocks noGrp="1"/>
          </p:cNvSpPr>
          <p:nvPr>
            <p:ph type="body" idx="1"/>
          </p:nvPr>
        </p:nvSpPr>
        <p:spPr>
          <a:xfrm>
            <a:off x="609600" y="1052514"/>
            <a:ext cx="10972800" cy="554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0850" lvl="0" indent="-450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Char char="●"/>
            </a:pPr>
            <a:r>
              <a:rPr lang="fr-FR" sz="2800"/>
              <a:t>Respecte la loi antiterroriste et HADOPI par réduction significative des débits</a:t>
            </a:r>
            <a:endParaRPr/>
          </a:p>
          <a:p>
            <a:pPr marL="450850" lvl="0" indent="-450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Char char="●"/>
            </a:pPr>
            <a:r>
              <a:rPr lang="fr-FR" sz="2800"/>
              <a:t>Protège le réseau de la structure (dossiers, serveurs, etc…)</a:t>
            </a:r>
            <a:endParaRPr/>
          </a:p>
          <a:p>
            <a:pPr marL="450850" lvl="0" indent="-450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Char char="●"/>
            </a:pPr>
            <a:r>
              <a:rPr lang="fr-FR" sz="2800"/>
              <a:t>Pas besoin de liaison internet supplémentaire grâce à la réutilisation  d’une box 4G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00000"/>
              <a:buChar char="○"/>
            </a:pPr>
            <a:r>
              <a:rPr lang="fr-FR" sz="2400"/>
              <a:t>Le débit des utilisateurs est limité pour garantir un meilleur partage de la connexion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○"/>
            </a:pPr>
            <a:r>
              <a:rPr lang="fr-FR" sz="2400"/>
              <a:t>Les débits, horaires d’utilisation, durée, etc… sont configurables</a:t>
            </a:r>
            <a:endParaRPr/>
          </a:p>
          <a:p>
            <a:pPr marL="450850" lvl="0" indent="-45085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80000"/>
              <a:buChar char="●"/>
            </a:pPr>
            <a:r>
              <a:rPr lang="fr-FR" sz="2800"/>
              <a:t>Ne permet pas l’accès aux sites pornographiques</a:t>
            </a:r>
            <a:endParaRPr/>
          </a:p>
          <a:p>
            <a:pPr marL="450850" lvl="0" indent="-450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Char char="●"/>
            </a:pPr>
            <a:r>
              <a:rPr lang="fr-FR" sz="2800"/>
              <a:t>Permet aussi de connecter des PC libre-service avec les mêmes restrictions</a:t>
            </a:r>
            <a:endParaRPr/>
          </a:p>
          <a:p>
            <a:pPr marL="450850" lvl="0" indent="-450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Char char="●"/>
            </a:pPr>
            <a:r>
              <a:rPr lang="fr-FR" sz="2800"/>
              <a:t>Permet les appels de type Skype et WhatsApp</a:t>
            </a:r>
            <a:endParaRPr/>
          </a:p>
          <a:p>
            <a:pPr marL="450850" lvl="0" indent="-450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Char char="●"/>
            </a:pPr>
            <a:r>
              <a:rPr lang="fr-FR" sz="2800"/>
              <a:t>Administré par Adiléos à distance </a:t>
            </a:r>
            <a:endParaRPr/>
          </a:p>
          <a:p>
            <a:pPr marL="450850" lvl="0" indent="-450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Char char="●"/>
            </a:pPr>
            <a:r>
              <a:rPr lang="fr-FR" sz="2800"/>
              <a:t>Possibilité de disposer de coupons avec une limitation de durée par jour</a:t>
            </a:r>
            <a:endParaRPr/>
          </a:p>
          <a:p>
            <a:pPr marL="742950" lvl="1" indent="-15620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2400"/>
          </a:p>
        </p:txBody>
      </p:sp>
      <p:pic>
        <p:nvPicPr>
          <p:cNvPr id="637" name="Google Shape;63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" y="16568"/>
            <a:ext cx="756000" cy="7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7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Les avantages pour la DDETS</a:t>
            </a:r>
            <a:endParaRPr/>
          </a:p>
        </p:txBody>
      </p:sp>
      <p:sp>
        <p:nvSpPr>
          <p:cNvPr id="643" name="Google Shape;643;p75"/>
          <p:cNvSpPr txBox="1">
            <a:spLocks noGrp="1"/>
          </p:cNvSpPr>
          <p:nvPr>
            <p:ph type="body" idx="1"/>
          </p:nvPr>
        </p:nvSpPr>
        <p:spPr>
          <a:xfrm>
            <a:off x="146649" y="1052514"/>
            <a:ext cx="11800935" cy="5572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116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Arial"/>
              <a:buChar char="•"/>
            </a:pPr>
            <a:r>
              <a:rPr lang="fr-FR" sz="2800"/>
              <a:t>Appel direct vers la direction d’Adiléos qui se chargera du transport vers le lieu concerné </a:t>
            </a:r>
            <a:endParaRPr/>
          </a:p>
          <a:p>
            <a: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Arial"/>
              <a:buNone/>
            </a:pPr>
            <a:endParaRPr sz="2800"/>
          </a:p>
          <a:p>
            <a:pPr marL="457200" lvl="0" indent="-39116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Arial"/>
              <a:buChar char="•"/>
            </a:pPr>
            <a:r>
              <a:rPr lang="fr-FR" sz="2800"/>
              <a:t>Service complémentaire à la fourniture des chargeurs de portables </a:t>
            </a:r>
            <a:endParaRPr/>
          </a:p>
          <a:p>
            <a: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Arial"/>
              <a:buNone/>
            </a:pPr>
            <a:endParaRPr sz="2800"/>
          </a:p>
          <a:p>
            <a:pPr marL="457200" lvl="0" indent="-39116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560"/>
              <a:buFont typeface="Arial"/>
              <a:buChar char="•"/>
            </a:pPr>
            <a:r>
              <a:rPr lang="fr-FR" sz="2800"/>
              <a:t>Permet aux impliqués de communiquer avec leurs proches et de faciliter les démarches administratives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Les atouts du portail Adiléos sont uniques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52"/>
          <p:cNvSpPr txBox="1">
            <a:spLocks noGrp="1"/>
          </p:cNvSpPr>
          <p:nvPr>
            <p:ph type="body" idx="1"/>
          </p:nvPr>
        </p:nvSpPr>
        <p:spPr>
          <a:xfrm>
            <a:off x="514226" y="978225"/>
            <a:ext cx="5933700" cy="5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0850" lvl="0" indent="-45088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2380"/>
              <a:buChar char="●"/>
            </a:pPr>
            <a:r>
              <a:rPr lang="fr-FR" sz="2724"/>
              <a:t>Maîtrise technique des solutions</a:t>
            </a:r>
            <a:endParaRPr sz="3124"/>
          </a:p>
          <a:p>
            <a:pPr marL="742950" lvl="1" indent="-297311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ct val="100000"/>
              <a:buChar char="○"/>
            </a:pPr>
            <a:r>
              <a:rPr lang="fr-FR" sz="1924"/>
              <a:t>Solution en mode SaaS hébergée en mode Cloud en France </a:t>
            </a:r>
            <a:r>
              <a:rPr lang="fr-FR" sz="1924" b="1" i="1"/>
              <a:t>certifié hébergeur de données de Santé</a:t>
            </a:r>
            <a:endParaRPr sz="2724" b="1" i="1"/>
          </a:p>
          <a:p>
            <a:pPr marL="742950" lvl="1" indent="-29731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○"/>
            </a:pPr>
            <a:r>
              <a:rPr lang="fr-FR" sz="1924"/>
              <a:t>Accès multimédia – site WEB, accès via SMS, MMS et mail</a:t>
            </a:r>
            <a:endParaRPr sz="2724"/>
          </a:p>
          <a:p>
            <a:pPr marL="742950" lvl="1" indent="-29731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○"/>
            </a:pPr>
            <a:r>
              <a:rPr lang="fr-FR" sz="1924"/>
              <a:t>Maitrise du code développé et des process qualité nécessaires à sa maintenance</a:t>
            </a:r>
            <a:endParaRPr sz="2724"/>
          </a:p>
          <a:p>
            <a:pPr marL="742950" lvl="1" indent="-29731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○"/>
            </a:pPr>
            <a:r>
              <a:rPr lang="fr-FR" sz="1924"/>
              <a:t>Garantie de l’exploitation du service (sauvegarde, sécurité, disponibilité….)</a:t>
            </a:r>
            <a:endParaRPr sz="2724"/>
          </a:p>
          <a:p>
            <a:pPr marL="742950" lvl="1" indent="-29731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○"/>
            </a:pPr>
            <a:r>
              <a:rPr lang="fr-FR" sz="1924"/>
              <a:t>Investissements très faibles pour les structures (accès Internet)</a:t>
            </a:r>
            <a:endParaRPr sz="2724"/>
          </a:p>
          <a:p>
            <a:pPr marL="450850" lvl="0" indent="-45085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60407"/>
              <a:buFont typeface="Arial"/>
              <a:buNone/>
            </a:pPr>
            <a:endParaRPr sz="1324">
              <a:solidFill>
                <a:srgbClr val="FF0000"/>
              </a:solidFill>
            </a:endParaRPr>
          </a:p>
          <a:p>
            <a:pPr marL="450850" lvl="0" indent="-45088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2380"/>
              <a:buChar char="●"/>
            </a:pPr>
            <a:r>
              <a:rPr lang="fr-FR" sz="2724"/>
              <a:t>Solutions sécurisées</a:t>
            </a:r>
            <a:endParaRPr sz="3124"/>
          </a:p>
          <a:p>
            <a:pPr marL="742950" lvl="1" indent="-297311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ct val="100000"/>
              <a:buChar char="○"/>
            </a:pPr>
            <a:r>
              <a:rPr lang="fr-FR" sz="1924"/>
              <a:t>Cryptage des fichiers sauvegardés et des échanges de données</a:t>
            </a:r>
            <a:endParaRPr sz="2724"/>
          </a:p>
          <a:p>
            <a:pPr marL="742950" lvl="1" indent="-29731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○"/>
            </a:pPr>
            <a:r>
              <a:rPr lang="fr-FR" sz="1924"/>
              <a:t>Audits de sécurité réguliers</a:t>
            </a:r>
            <a:endParaRPr sz="2724"/>
          </a:p>
          <a:p>
            <a:pPr marL="450850" lvl="0" indent="-45085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66517"/>
              <a:buNone/>
            </a:pPr>
            <a:endParaRPr sz="1924"/>
          </a:p>
        </p:txBody>
      </p:sp>
      <p:sp>
        <p:nvSpPr>
          <p:cNvPr id="651" name="Google Shape;651;p52"/>
          <p:cNvSpPr txBox="1">
            <a:spLocks noGrp="1"/>
          </p:cNvSpPr>
          <p:nvPr>
            <p:ph type="body" idx="2"/>
          </p:nvPr>
        </p:nvSpPr>
        <p:spPr>
          <a:xfrm>
            <a:off x="6610100" y="978225"/>
            <a:ext cx="5581800" cy="5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0850" lvl="0" indent="-450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20"/>
              <a:buChar char="●"/>
            </a:pPr>
            <a:r>
              <a:rPr lang="fr-FR" sz="2500"/>
              <a:t>Support utilisateur</a:t>
            </a:r>
            <a:endParaRPr sz="2900"/>
          </a:p>
          <a:p>
            <a:pPr marL="742950" lvl="1" indent="-2921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700"/>
              <a:buChar char="○"/>
            </a:pPr>
            <a:r>
              <a:rPr lang="fr-FR" sz="1700"/>
              <a:t>Hotline téléphonique permanente </a:t>
            </a:r>
            <a:endParaRPr sz="2500"/>
          </a:p>
          <a:p>
            <a:pPr marL="742950" lvl="1" indent="-2921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700"/>
              <a:buChar char="○"/>
            </a:pPr>
            <a:r>
              <a:rPr lang="fr-FR" sz="1700"/>
              <a:t>Réponses rapides aux sollicitations</a:t>
            </a:r>
            <a:endParaRPr sz="2500"/>
          </a:p>
          <a:p>
            <a:pPr marL="742950" lvl="1" indent="-2095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sz="1300"/>
          </a:p>
          <a:p>
            <a:pPr marL="450850" lvl="0" indent="-45085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2020"/>
              <a:buChar char="●"/>
            </a:pPr>
            <a:r>
              <a:rPr lang="fr-FR" sz="2500"/>
              <a:t>Aspects juridiques</a:t>
            </a:r>
            <a:endParaRPr sz="2900"/>
          </a:p>
          <a:p>
            <a:pPr marL="742950" lvl="1" indent="-2921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700"/>
              <a:buChar char="○"/>
            </a:pPr>
            <a:r>
              <a:rPr lang="fr-FR" sz="1700"/>
              <a:t>Mise en place de conventions avec chaque structure sociale</a:t>
            </a:r>
            <a:endParaRPr sz="2500"/>
          </a:p>
          <a:p>
            <a:pPr marL="742950" lvl="1" indent="-2921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700"/>
              <a:buChar char="○"/>
            </a:pPr>
            <a:r>
              <a:rPr lang="fr-FR" sz="1700"/>
              <a:t>Traçabilité des justificatifs professionnels de chaque acteur social</a:t>
            </a:r>
            <a:endParaRPr sz="2500"/>
          </a:p>
          <a:p>
            <a:pPr marL="742950" lvl="1" indent="-2921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700"/>
              <a:buChar char="○"/>
            </a:pPr>
            <a:r>
              <a:rPr lang="fr-FR" sz="1700"/>
              <a:t>Conforme à la RGPD (agissant soit en responsable de traitement soit en sous-traitant)</a:t>
            </a:r>
            <a:endParaRPr sz="2500"/>
          </a:p>
          <a:p>
            <a:pPr marL="91440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300"/>
          </a:p>
          <a:p>
            <a:pPr marL="450850" lvl="0" indent="-45085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2020"/>
              <a:buChar char="●"/>
            </a:pPr>
            <a:r>
              <a:rPr lang="fr-FR" sz="2500"/>
              <a:t>Solutions évolutives en fonction des besoins des structures</a:t>
            </a:r>
            <a:endParaRPr sz="2900"/>
          </a:p>
          <a:p>
            <a:pPr marL="742950" lvl="1" indent="-2921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700"/>
              <a:buChar char="○"/>
            </a:pPr>
            <a:r>
              <a:rPr lang="fr-FR" sz="1700"/>
              <a:t>Et qui s’enrichit sans surcoût</a:t>
            </a:r>
            <a:endParaRPr sz="2500"/>
          </a:p>
        </p:txBody>
      </p:sp>
      <p:sp>
        <p:nvSpPr>
          <p:cNvPr id="652" name="Google Shape;652;p52"/>
          <p:cNvSpPr/>
          <p:nvPr/>
        </p:nvSpPr>
        <p:spPr>
          <a:xfrm>
            <a:off x="88900" y="6420957"/>
            <a:ext cx="12103100" cy="4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1" u="none" strike="noStrike" cap="none">
                <a:solidFill>
                  <a:srgbClr val="009DB7"/>
                </a:solidFill>
                <a:latin typeface="Calibri"/>
                <a:ea typeface="Calibri"/>
                <a:cs typeface="Calibri"/>
                <a:sym typeface="Calibri"/>
              </a:rPr>
              <a:t>En conclusion: aucune offre existante n’est équivalente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000">
                <a:latin typeface="Calibri"/>
                <a:ea typeface="Calibri"/>
                <a:cs typeface="Calibri"/>
                <a:sym typeface="Calibri"/>
              </a:rPr>
              <a:t>Une démarche orientée sur les besoins des structures</a:t>
            </a:r>
            <a:endParaRPr/>
          </a:p>
        </p:txBody>
      </p:sp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 l="7809" t="5188"/>
          <a:stretch/>
        </p:blipFill>
        <p:spPr>
          <a:xfrm>
            <a:off x="2008094" y="1425388"/>
            <a:ext cx="8536534" cy="493834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"/>
          <p:cNvSpPr/>
          <p:nvPr/>
        </p:nvSpPr>
        <p:spPr>
          <a:xfrm>
            <a:off x="1909482" y="1344705"/>
            <a:ext cx="968188" cy="12550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4"/>
          <p:cNvSpPr/>
          <p:nvPr/>
        </p:nvSpPr>
        <p:spPr>
          <a:xfrm>
            <a:off x="3692032" y="3868659"/>
            <a:ext cx="541241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400" b="0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Démarche sociale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54"/>
          <p:cNvSpPr/>
          <p:nvPr/>
        </p:nvSpPr>
        <p:spPr>
          <a:xfrm rot="1532520">
            <a:off x="8941852" y="1082651"/>
            <a:ext cx="233773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400" b="0" i="0" u="none" strike="noStrike" cap="none">
                <a:solidFill>
                  <a:srgbClr val="009DB7"/>
                </a:solidFill>
                <a:latin typeface="Roboto"/>
                <a:ea typeface="Roboto"/>
                <a:cs typeface="Roboto"/>
                <a:sym typeface="Roboto"/>
              </a:rPr>
              <a:t>Valeur ajoutée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54"/>
          <p:cNvSpPr/>
          <p:nvPr/>
        </p:nvSpPr>
        <p:spPr>
          <a:xfrm rot="1829561">
            <a:off x="-132121" y="4151365"/>
            <a:ext cx="3693252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400" b="0" i="0" u="none" strike="noStrike" cap="none">
                <a:solidFill>
                  <a:srgbClr val="009DB7"/>
                </a:solidFill>
                <a:latin typeface="Roboto"/>
                <a:ea typeface="Roboto"/>
                <a:cs typeface="Roboto"/>
                <a:sym typeface="Roboto"/>
              </a:rPr>
              <a:t>Un modèle économique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400" b="0" i="0" u="none" strike="noStrike" cap="none">
                <a:solidFill>
                  <a:srgbClr val="009DB7"/>
                </a:solidFill>
                <a:latin typeface="Roboto"/>
                <a:ea typeface="Roboto"/>
                <a:cs typeface="Roboto"/>
                <a:sym typeface="Roboto"/>
              </a:rPr>
              <a:t>pérenne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54"/>
          <p:cNvSpPr/>
          <p:nvPr/>
        </p:nvSpPr>
        <p:spPr>
          <a:xfrm rot="-2144834">
            <a:off x="-44562" y="795463"/>
            <a:ext cx="4367088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400" b="0" i="0" u="none" strike="noStrike" cap="none">
                <a:solidFill>
                  <a:srgbClr val="009DB7"/>
                </a:solidFill>
                <a:latin typeface="Roboto"/>
                <a:ea typeface="Roboto"/>
                <a:cs typeface="Roboto"/>
                <a:sym typeface="Roboto"/>
              </a:rPr>
              <a:t>Au service des accueillis et accueillants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54"/>
          <p:cNvSpPr/>
          <p:nvPr/>
        </p:nvSpPr>
        <p:spPr>
          <a:xfrm rot="-1672202">
            <a:off x="8044095" y="4151365"/>
            <a:ext cx="46937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400" b="0" i="0" u="none" strike="noStrike" cap="none">
                <a:solidFill>
                  <a:srgbClr val="009DB7"/>
                </a:solidFill>
                <a:latin typeface="Roboto"/>
                <a:ea typeface="Roboto"/>
                <a:cs typeface="Roboto"/>
                <a:sym typeface="Roboto"/>
              </a:rPr>
              <a:t>Maîtrise technique et juridique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54"/>
          <p:cNvSpPr/>
          <p:nvPr/>
        </p:nvSpPr>
        <p:spPr>
          <a:xfrm>
            <a:off x="4282064" y="5152356"/>
            <a:ext cx="378907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400" b="0" i="0" u="none" strike="noStrike" cap="none">
                <a:solidFill>
                  <a:srgbClr val="009DB7"/>
                </a:solidFill>
                <a:latin typeface="Roboto"/>
                <a:ea typeface="Roboto"/>
                <a:cs typeface="Roboto"/>
                <a:sym typeface="Roboto"/>
              </a:rPr>
              <a:t>Simplicité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54"/>
          <p:cNvSpPr/>
          <p:nvPr/>
        </p:nvSpPr>
        <p:spPr>
          <a:xfrm>
            <a:off x="4775160" y="212980"/>
            <a:ext cx="335815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400" b="0" i="0" u="none" strike="noStrike" cap="none">
                <a:solidFill>
                  <a:srgbClr val="009DB7"/>
                </a:solidFill>
                <a:latin typeface="Roboto"/>
                <a:ea typeface="Roboto"/>
                <a:cs typeface="Roboto"/>
                <a:sym typeface="Roboto"/>
              </a:rPr>
              <a:t>Nouveaux projets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4" name="Google Shape;66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210" y="2021346"/>
            <a:ext cx="4176787" cy="184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6109" y="1553910"/>
            <a:ext cx="4854169" cy="37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55"/>
          <p:cNvSpPr txBox="1">
            <a:spLocks noGrp="1"/>
          </p:cNvSpPr>
          <p:nvPr>
            <p:ph type="body" idx="1"/>
          </p:nvPr>
        </p:nvSpPr>
        <p:spPr>
          <a:xfrm>
            <a:off x="2646150" y="5480430"/>
            <a:ext cx="7768910" cy="120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fr-FR" b="1">
                <a:solidFill>
                  <a:srgbClr val="5C0054"/>
                </a:solidFill>
              </a:rPr>
              <a:t>Site de l’association</a:t>
            </a:r>
            <a:r>
              <a:rPr lang="fr-FR">
                <a:solidFill>
                  <a:srgbClr val="5C0054"/>
                </a:solidFill>
              </a:rPr>
              <a:t>: </a:t>
            </a:r>
            <a:r>
              <a:rPr lang="fr-FR" u="sng">
                <a:solidFill>
                  <a:srgbClr val="538CD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www.adileos.org</a:t>
            </a:r>
            <a:endParaRPr>
              <a:solidFill>
                <a:srgbClr val="538CD5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fr-FR" b="1">
                <a:solidFill>
                  <a:srgbClr val="5C0054"/>
                </a:solidFill>
              </a:rPr>
              <a:t>Pour suivre notre actualité</a:t>
            </a:r>
            <a:r>
              <a:rPr lang="fr-FR">
                <a:solidFill>
                  <a:srgbClr val="5C0054"/>
                </a:solidFill>
              </a:rPr>
              <a:t>: </a:t>
            </a:r>
            <a:r>
              <a:rPr lang="fr-FR">
                <a:solidFill>
                  <a:srgbClr val="0070C0"/>
                </a:solidFill>
              </a:rPr>
              <a:t>www.linkedin.com/company/adiléos/</a:t>
            </a:r>
            <a:endParaRPr/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>
              <a:solidFill>
                <a:srgbClr val="0070C0"/>
              </a:solidFill>
            </a:endParaRPr>
          </a:p>
        </p:txBody>
      </p:sp>
      <p:sp>
        <p:nvSpPr>
          <p:cNvPr id="671" name="Google Shape;671;p55"/>
          <p:cNvSpPr/>
          <p:nvPr/>
        </p:nvSpPr>
        <p:spPr>
          <a:xfrm>
            <a:off x="246040" y="3512995"/>
            <a:ext cx="274283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Camille DESFARGEAS</a:t>
            </a:r>
            <a:endParaRPr sz="1800" b="1" i="0" u="none" strike="noStrike" cap="none">
              <a:solidFill>
                <a:srgbClr val="5C005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07.69.46.60.06</a:t>
            </a:r>
            <a:r>
              <a:rPr lang="fr-FR" sz="1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camille@doc-depot.com</a:t>
            </a:r>
            <a:r>
              <a:rPr lang="fr-F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55"/>
          <p:cNvSpPr/>
          <p:nvPr/>
        </p:nvSpPr>
        <p:spPr>
          <a:xfrm>
            <a:off x="9110131" y="3547719"/>
            <a:ext cx="25359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Céline PHILY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07.66.32.84.67</a:t>
            </a:r>
            <a:r>
              <a:rPr lang="fr-F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celine@doc-depot.com</a:t>
            </a:r>
            <a:r>
              <a:rPr lang="fr-F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55"/>
          <p:cNvSpPr/>
          <p:nvPr/>
        </p:nvSpPr>
        <p:spPr>
          <a:xfrm>
            <a:off x="4177219" y="205246"/>
            <a:ext cx="43941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0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Nous contacter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4" name="Google Shape;674;p55"/>
          <p:cNvPicPr preferRelativeResize="0"/>
          <p:nvPr/>
        </p:nvPicPr>
        <p:blipFill rotWithShape="1">
          <a:blip r:embed="rId8">
            <a:alphaModFix/>
          </a:blip>
          <a:srcRect l="5261" r="5259"/>
          <a:stretch/>
        </p:blipFill>
        <p:spPr>
          <a:xfrm>
            <a:off x="1025694" y="1809307"/>
            <a:ext cx="1191667" cy="120280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75" name="Google Shape;675;p55"/>
          <p:cNvPicPr preferRelativeResize="0"/>
          <p:nvPr/>
        </p:nvPicPr>
        <p:blipFill rotWithShape="1">
          <a:blip r:embed="rId9">
            <a:alphaModFix/>
          </a:blip>
          <a:srcRect t="11993" b="11993"/>
          <a:stretch/>
        </p:blipFill>
        <p:spPr>
          <a:xfrm>
            <a:off x="9558732" y="1883633"/>
            <a:ext cx="1293681" cy="1304466"/>
          </a:xfrm>
          <a:prstGeom prst="ellipse">
            <a:avLst/>
          </a:prstGeom>
          <a:noFill/>
          <a:ln>
            <a:noFill/>
          </a:ln>
        </p:spPr>
      </p:pic>
      <p:sp>
        <p:nvSpPr>
          <p:cNvPr id="676" name="Google Shape;676;p55"/>
          <p:cNvSpPr/>
          <p:nvPr/>
        </p:nvSpPr>
        <p:spPr>
          <a:xfrm>
            <a:off x="7479958" y="3623700"/>
            <a:ext cx="292442" cy="298752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55"/>
          <p:cNvSpPr/>
          <p:nvPr/>
        </p:nvSpPr>
        <p:spPr>
          <a:xfrm>
            <a:off x="5852985" y="3517248"/>
            <a:ext cx="292442" cy="298752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55"/>
          <p:cNvSpPr/>
          <p:nvPr/>
        </p:nvSpPr>
        <p:spPr>
          <a:xfrm>
            <a:off x="105570" y="6286103"/>
            <a:ext cx="292442" cy="298752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55"/>
          <p:cNvSpPr txBox="1"/>
          <p:nvPr/>
        </p:nvSpPr>
        <p:spPr>
          <a:xfrm>
            <a:off x="398012" y="6239813"/>
            <a:ext cx="11576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Antennes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55"/>
          <p:cNvSpPr txBox="1"/>
          <p:nvPr/>
        </p:nvSpPr>
        <p:spPr>
          <a:xfrm>
            <a:off x="4812090" y="1158997"/>
            <a:ext cx="3124409" cy="31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400" b="1" i="0" u="none" strike="noStrike" cap="none">
                <a:solidFill>
                  <a:srgbClr val="5C0054"/>
                </a:solidFill>
                <a:latin typeface="Arial"/>
                <a:ea typeface="Arial"/>
                <a:cs typeface="Arial"/>
                <a:sym typeface="Arial"/>
              </a:rPr>
              <a:t>PORTAIL ADILEOS</a:t>
            </a:r>
            <a:r>
              <a:rPr lang="fr-FR" sz="1400" b="0" i="0" u="none" strike="noStrike" cap="none">
                <a:solidFill>
                  <a:srgbClr val="5C0054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r-FR" sz="1400" b="0" i="0" u="sng" strike="noStrike" cap="non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www.adileos.</a:t>
            </a:r>
            <a:r>
              <a:rPr lang="fr-FR" sz="1400" b="0" i="0" u="sng" strike="noStrike" cap="non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fr</a:t>
            </a:r>
            <a:endParaRPr sz="1400" b="0" i="0" u="none" strike="noStrike" cap="non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000">
                <a:latin typeface="Calibri"/>
                <a:ea typeface="Calibri"/>
                <a:cs typeface="Calibri"/>
                <a:sym typeface="Calibri"/>
              </a:rPr>
              <a:t>D’une démarche orientée sur les besoins des structures</a:t>
            </a:r>
            <a:endParaRPr/>
          </a:p>
        </p:txBody>
      </p:sp>
      <p:pic>
        <p:nvPicPr>
          <p:cNvPr id="94" name="Google Shape;94;p7"/>
          <p:cNvPicPr preferRelativeResize="0"/>
          <p:nvPr/>
        </p:nvPicPr>
        <p:blipFill rotWithShape="1">
          <a:blip r:embed="rId3">
            <a:alphaModFix/>
          </a:blip>
          <a:srcRect l="7132" t="5013" b="-1"/>
          <a:stretch/>
        </p:blipFill>
        <p:spPr>
          <a:xfrm>
            <a:off x="1945341" y="1416205"/>
            <a:ext cx="8599287" cy="49475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7"/>
          <p:cNvSpPr/>
          <p:nvPr/>
        </p:nvSpPr>
        <p:spPr>
          <a:xfrm>
            <a:off x="111512" y="1416205"/>
            <a:ext cx="2174488" cy="1070517"/>
          </a:xfrm>
          <a:prstGeom prst="wedgeRoundRectCallout">
            <a:avLst>
              <a:gd name="adj1" fmla="val 58611"/>
              <a:gd name="adj2" fmla="val 53125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écoute vos besoins mais surtout on identifie ce qui vous prend du temps ou qui vous irrite</a:t>
            </a: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7625111" y="801262"/>
            <a:ext cx="4397298" cy="1741914"/>
          </a:xfrm>
          <a:prstGeom prst="wedgeRoundRectCallout">
            <a:avLst>
              <a:gd name="adj1" fmla="val -69067"/>
              <a:gd name="adj2" fmla="val 24872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regarde si c’est bien à nous de traiter ces besoins/douleurs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 pas refaire ce qui existe déjà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 évolution pour plusieurs structures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 évolution à valeur ajoutée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Ayant un impact sur les bénéficiaires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 répond aux valeurs d’Adiléos </a:t>
            </a: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9969190" y="3237571"/>
            <a:ext cx="2222810" cy="620751"/>
          </a:xfrm>
          <a:prstGeom prst="wedgeRoundRectCallout">
            <a:avLst>
              <a:gd name="adj1" fmla="val -78234"/>
              <a:gd name="adj2" fmla="val -69111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Nous développons des solutions les plus simples possibles</a:t>
            </a: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8095784" y="5279173"/>
            <a:ext cx="4096216" cy="598450"/>
          </a:xfrm>
          <a:prstGeom prst="wedgeRoundRectCallout">
            <a:avLst>
              <a:gd name="adj1" fmla="val -62020"/>
              <a:gd name="adj2" fmla="val 52272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évolutions sont mises à disposition de tous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🡺 pas de développements spécifiques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"/>
          <p:cNvSpPr/>
          <p:nvPr/>
        </p:nvSpPr>
        <p:spPr>
          <a:xfrm>
            <a:off x="282498" y="5504987"/>
            <a:ext cx="2605668" cy="620751"/>
          </a:xfrm>
          <a:prstGeom prst="wedgeRoundRectCallout">
            <a:avLst>
              <a:gd name="adj1" fmla="val 40436"/>
              <a:gd name="adj2" fmla="val -87075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vérifie que cela facilite ou enrichisse le travail de tous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Nous créons de la valeur pour tous </a:t>
            </a:r>
            <a:endParaRPr/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 l="4562" t="23880" r="4167" b="1551"/>
          <a:stretch/>
        </p:blipFill>
        <p:spPr>
          <a:xfrm>
            <a:off x="11836" y="2088291"/>
            <a:ext cx="12299943" cy="3707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8620" y="1163100"/>
            <a:ext cx="4857678" cy="525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6"/>
          <p:cNvPicPr preferRelativeResize="0"/>
          <p:nvPr/>
        </p:nvPicPr>
        <p:blipFill rotWithShape="1">
          <a:blip r:embed="rId4">
            <a:alphaModFix/>
          </a:blip>
          <a:srcRect t="19644" b="18031"/>
          <a:stretch/>
        </p:blipFill>
        <p:spPr>
          <a:xfrm>
            <a:off x="4681044" y="2043823"/>
            <a:ext cx="1591711" cy="65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3137" y="699949"/>
            <a:ext cx="1349689" cy="95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Ils nous font confiance</a:t>
            </a:r>
            <a:endParaRPr/>
          </a:p>
        </p:txBody>
      </p:sp>
      <p:sp>
        <p:nvSpPr>
          <p:cNvPr id="114" name="Google Shape;114;p6"/>
          <p:cNvSpPr txBox="1"/>
          <p:nvPr/>
        </p:nvSpPr>
        <p:spPr>
          <a:xfrm>
            <a:off x="-71557" y="1008953"/>
            <a:ext cx="21954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 b="0" i="0" u="none" strike="noStrike" cap="none">
                <a:solidFill>
                  <a:srgbClr val="5C0054"/>
                </a:solidFill>
                <a:latin typeface="Calibri"/>
                <a:ea typeface="Calibri"/>
                <a:cs typeface="Calibri"/>
                <a:sym typeface="Calibri"/>
              </a:rPr>
              <a:t>Les grands réseaux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075" y="5621362"/>
            <a:ext cx="1039283" cy="55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04157" y="6356670"/>
            <a:ext cx="676822" cy="38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99367" y="3167262"/>
            <a:ext cx="585273" cy="62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81451" y="877176"/>
            <a:ext cx="1495449" cy="83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10">
            <a:alphaModFix/>
          </a:blip>
          <a:srcRect t="26099"/>
          <a:stretch/>
        </p:blipFill>
        <p:spPr>
          <a:xfrm>
            <a:off x="7331653" y="909715"/>
            <a:ext cx="1073478" cy="64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407057" y="4966992"/>
            <a:ext cx="798806" cy="34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29091" y="4136683"/>
            <a:ext cx="780449" cy="40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6763" y="6333684"/>
            <a:ext cx="1006540" cy="382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096495" y="5624670"/>
            <a:ext cx="1015062" cy="62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475866" y="6375099"/>
            <a:ext cx="791228" cy="34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34387" y="4149635"/>
            <a:ext cx="617928" cy="37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706565" y="6353719"/>
            <a:ext cx="630018" cy="39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846596" y="4095117"/>
            <a:ext cx="585273" cy="497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332033" y="4066991"/>
            <a:ext cx="650696" cy="56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20">
            <a:alphaModFix/>
          </a:blip>
          <a:srcRect l="6149" t="19958" r="15025" b="20625"/>
          <a:stretch/>
        </p:blipFill>
        <p:spPr>
          <a:xfrm>
            <a:off x="7669679" y="6477004"/>
            <a:ext cx="741196" cy="24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9722" y="3151252"/>
            <a:ext cx="571559" cy="571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274704" y="4100072"/>
            <a:ext cx="705394" cy="48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454631" y="4896635"/>
            <a:ext cx="612060" cy="47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986567" y="5681376"/>
            <a:ext cx="745496" cy="49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5093928" y="4115871"/>
            <a:ext cx="524582" cy="44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5522603" y="6326761"/>
            <a:ext cx="911084" cy="457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255205" y="4886558"/>
            <a:ext cx="779097" cy="451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3291907" y="6332864"/>
            <a:ext cx="911082" cy="44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961351" y="3256955"/>
            <a:ext cx="412090" cy="415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30">
            <a:alphaModFix/>
          </a:blip>
          <a:srcRect t="7582" b="18012"/>
          <a:stretch/>
        </p:blipFill>
        <p:spPr>
          <a:xfrm>
            <a:off x="87298" y="4795570"/>
            <a:ext cx="1126675" cy="595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1084443" y="5690568"/>
            <a:ext cx="865542" cy="47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3279733" y="5647237"/>
            <a:ext cx="1033544" cy="57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5861177" y="5643472"/>
            <a:ext cx="745496" cy="58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1454028" y="4813992"/>
            <a:ext cx="599238" cy="74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119908" y="6456053"/>
            <a:ext cx="900636" cy="15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4484130" y="5550596"/>
            <a:ext cx="420427" cy="80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1723224" y="3218880"/>
            <a:ext cx="599239" cy="50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-2738" y="4060974"/>
            <a:ext cx="1182701" cy="49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 descr="Une image contenant clipart, Graphique, graphisme, logo&#10;&#10;Description générée automatiquement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3659520" y="3158208"/>
            <a:ext cx="651083" cy="64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 descr="Une image contenant Police, clipart, Graphique, cercle&#10;&#10;Description générée automatiquement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4695019" y="3213726"/>
            <a:ext cx="585515" cy="51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5836474" y="909715"/>
            <a:ext cx="1193368" cy="81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6668749" y="4118456"/>
            <a:ext cx="1092543" cy="4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6735789" y="5623885"/>
            <a:ext cx="710489" cy="63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5562139" y="4934699"/>
            <a:ext cx="672279" cy="36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 descr="ACCUEIL - Entraide et Solidarités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5615354" y="3151252"/>
            <a:ext cx="757605" cy="65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6653731" y="4944577"/>
            <a:ext cx="1107941" cy="439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543716" y="1990251"/>
            <a:ext cx="3634099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054"/>
              </a:buClr>
              <a:buSzPts val="3200"/>
              <a:buFont typeface="Arial"/>
              <a:buNone/>
            </a:pPr>
            <a:r>
              <a:rPr lang="fr-FR" sz="2000" b="1" i="0" u="none" strike="noStrike" cap="none">
                <a:solidFill>
                  <a:srgbClr val="5C0054"/>
                </a:solidFill>
                <a:latin typeface="Arial"/>
                <a:ea typeface="Arial"/>
                <a:cs typeface="Arial"/>
                <a:sym typeface="Arial"/>
              </a:rPr>
              <a:t>124</a:t>
            </a:r>
            <a:r>
              <a:rPr lang="fr-FR" sz="1200" b="1" i="0" u="none" strike="noStrike" cap="none">
                <a:solidFill>
                  <a:srgbClr val="5C00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i="0" u="none" strike="noStrike" cap="none">
                <a:solidFill>
                  <a:srgbClr val="5C0054"/>
                </a:solidFill>
                <a:latin typeface="Arial"/>
                <a:ea typeface="Arial"/>
                <a:cs typeface="Arial"/>
                <a:sym typeface="Arial"/>
              </a:rPr>
              <a:t>Structures Utilisatrices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054"/>
              </a:buClr>
              <a:buSzPts val="3200"/>
              <a:buFont typeface="Arial"/>
              <a:buNone/>
            </a:pPr>
            <a:endParaRPr sz="1200" b="1" i="0" u="none" strike="noStrike" cap="none">
              <a:solidFill>
                <a:srgbClr val="5C00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0054"/>
              </a:buClr>
              <a:buSzPts val="3200"/>
              <a:buFont typeface="Arial"/>
              <a:buNone/>
            </a:pPr>
            <a:r>
              <a:rPr lang="fr-FR" sz="2000" b="1" i="0" u="none" strike="noStrike" cap="none">
                <a:solidFill>
                  <a:srgbClr val="5C0054"/>
                </a:solidFill>
                <a:latin typeface="Arial"/>
                <a:ea typeface="Arial"/>
                <a:cs typeface="Arial"/>
                <a:sym typeface="Arial"/>
              </a:rPr>
              <a:t>1000 </a:t>
            </a:r>
            <a:r>
              <a:rPr lang="fr-FR" sz="1600" b="1" i="0" u="none" strike="noStrike" cap="none">
                <a:solidFill>
                  <a:srgbClr val="5C0054"/>
                </a:solidFill>
                <a:latin typeface="Roboto"/>
                <a:ea typeface="Roboto"/>
                <a:cs typeface="Roboto"/>
                <a:sym typeface="Roboto"/>
              </a:rPr>
              <a:t>Acteurs</a:t>
            </a:r>
            <a:r>
              <a:rPr lang="fr-FR" sz="1600" b="1" i="0" u="none" strike="noStrike" cap="none">
                <a:solidFill>
                  <a:srgbClr val="5C0054"/>
                </a:solidFill>
                <a:latin typeface="Arial"/>
                <a:ea typeface="Arial"/>
                <a:cs typeface="Arial"/>
                <a:sym typeface="Arial"/>
              </a:rPr>
              <a:t> Sociaux Actifs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68"/>
          <p:cNvGrpSpPr/>
          <p:nvPr/>
        </p:nvGrpSpPr>
        <p:grpSpPr>
          <a:xfrm>
            <a:off x="328912" y="972026"/>
            <a:ext cx="11503058" cy="5796989"/>
            <a:chOff x="4141" y="82172"/>
            <a:chExt cx="12826870" cy="6715554"/>
          </a:xfrm>
        </p:grpSpPr>
        <p:grpSp>
          <p:nvGrpSpPr>
            <p:cNvPr id="163" name="Google Shape;163;p68"/>
            <p:cNvGrpSpPr/>
            <p:nvPr/>
          </p:nvGrpSpPr>
          <p:grpSpPr>
            <a:xfrm>
              <a:off x="4141" y="82172"/>
              <a:ext cx="12826870" cy="6715554"/>
              <a:chOff x="4141" y="82172"/>
              <a:chExt cx="12826870" cy="6715554"/>
            </a:xfrm>
          </p:grpSpPr>
          <p:grpSp>
            <p:nvGrpSpPr>
              <p:cNvPr id="164" name="Google Shape;164;p68"/>
              <p:cNvGrpSpPr/>
              <p:nvPr/>
            </p:nvGrpSpPr>
            <p:grpSpPr>
              <a:xfrm>
                <a:off x="4141" y="82172"/>
                <a:ext cx="12826870" cy="6715554"/>
                <a:chOff x="4141" y="82172"/>
                <a:chExt cx="12826870" cy="6715554"/>
              </a:xfrm>
            </p:grpSpPr>
            <p:sp>
              <p:nvSpPr>
                <p:cNvPr id="165" name="Google Shape;165;p68"/>
                <p:cNvSpPr txBox="1"/>
                <p:nvPr/>
              </p:nvSpPr>
              <p:spPr>
                <a:xfrm>
                  <a:off x="4141" y="4098331"/>
                  <a:ext cx="3889689" cy="76498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50800" dir="5400000" algn="ctr" rotWithShape="0">
                    <a:srgbClr val="E2DAD5"/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C0054"/>
                    </a:buClr>
                    <a:buSzPts val="3200"/>
                    <a:buFont typeface="Arial"/>
                    <a:buNone/>
                  </a:pPr>
                  <a:r>
                    <a:rPr lang="fr-FR" sz="2000" b="1" i="0" u="none" strike="noStrike" cap="none">
                      <a:solidFill>
                        <a:srgbClr val="5C0054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124</a:t>
                  </a:r>
                  <a:r>
                    <a:rPr lang="fr-FR" sz="1200" b="1" i="0" u="none" strike="noStrike" cap="none">
                      <a:solidFill>
                        <a:srgbClr val="5C0054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lang="fr-FR" sz="1600" b="1" i="0" u="none" strike="noStrike" cap="none">
                      <a:solidFill>
                        <a:srgbClr val="5C0054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Structures Utilisatrices</a:t>
                  </a:r>
                  <a:endParaRPr sz="1200" b="1" i="0" u="none" strike="noStrike" cap="none">
                    <a:solidFill>
                      <a:srgbClr val="5C005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C0054"/>
                    </a:buClr>
                    <a:buSzPts val="3200"/>
                    <a:buFont typeface="Arial"/>
                    <a:buNone/>
                  </a:pPr>
                  <a:r>
                    <a:rPr lang="fr-FR" sz="2000" b="1" i="0" u="none" strike="noStrike" cap="none">
                      <a:solidFill>
                        <a:srgbClr val="5C0054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880 </a:t>
                  </a:r>
                  <a:r>
                    <a:rPr lang="fr-FR" sz="1600" b="1" i="0" u="none" strike="noStrike" cap="none">
                      <a:solidFill>
                        <a:srgbClr val="5C0054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Acteurs</a:t>
                  </a:r>
                  <a:r>
                    <a:rPr lang="fr-FR" sz="1600" b="1" i="0" u="none" strike="noStrike" cap="none">
                      <a:solidFill>
                        <a:srgbClr val="5C0054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Sociaux Actifs**</a:t>
                  </a:r>
                  <a:endPara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68"/>
                <p:cNvSpPr txBox="1"/>
                <p:nvPr/>
              </p:nvSpPr>
              <p:spPr>
                <a:xfrm>
                  <a:off x="944554" y="82172"/>
                  <a:ext cx="4644300" cy="7062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50800" dir="5400000" algn="ctr" rotWithShape="0">
                    <a:srgbClr val="E2DAD5"/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9000"/>
                    </a:buClr>
                    <a:buSzPts val="3200"/>
                    <a:buFont typeface="Arial"/>
                    <a:buNone/>
                  </a:pPr>
                  <a:r>
                    <a:rPr lang="fr-FR" sz="2400" b="1" i="0" u="none" strike="noStrike" cap="none">
                      <a:solidFill>
                        <a:srgbClr val="F49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11 550 </a:t>
                  </a:r>
                  <a:r>
                    <a:rPr lang="fr-FR" sz="1400" b="1" i="0" u="none" strike="noStrike" cap="none">
                      <a:solidFill>
                        <a:srgbClr val="F49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Consignes Numériques Solidaires 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9000"/>
                    </a:buClr>
                    <a:buSzPts val="3200"/>
                    <a:buFont typeface="Arial"/>
                    <a:buNone/>
                  </a:pPr>
                  <a:r>
                    <a:rPr lang="fr-FR" sz="2400" b="1" i="0" u="none" strike="noStrike" cap="none">
                      <a:solidFill>
                        <a:srgbClr val="F49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105 477</a:t>
                  </a:r>
                  <a:r>
                    <a:rPr lang="fr-FR" sz="1400" b="1" i="0" u="none" strike="noStrike" cap="none">
                      <a:solidFill>
                        <a:srgbClr val="F49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Documents sauvegardés**</a:t>
                  </a:r>
                  <a:endParaRPr sz="1050" b="1" i="0" u="none" strike="noStrike" cap="none">
                    <a:solidFill>
                      <a:srgbClr val="F49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67" name="Google Shape;167;p68"/>
                <p:cNvSpPr txBox="1"/>
                <p:nvPr/>
              </p:nvSpPr>
              <p:spPr>
                <a:xfrm>
                  <a:off x="1924659" y="1860516"/>
                  <a:ext cx="2248442" cy="77447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50800" dir="5400000" algn="ctr" rotWithShape="0">
                    <a:srgbClr val="E2DAD5"/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1" i="0" u="none" strike="noStrike" cap="none">
                    <a:solidFill>
                      <a:srgbClr val="F49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68;p68"/>
                <p:cNvSpPr/>
                <p:nvPr/>
              </p:nvSpPr>
              <p:spPr>
                <a:xfrm rot="5400000">
                  <a:off x="3251405" y="1141408"/>
                  <a:ext cx="1719665" cy="1940588"/>
                </a:xfrm>
                <a:prstGeom prst="bentArrow">
                  <a:avLst>
                    <a:gd name="adj1" fmla="val 9806"/>
                    <a:gd name="adj2" fmla="val 19288"/>
                    <a:gd name="adj3" fmla="val 19058"/>
                    <a:gd name="adj4" fmla="val 43750"/>
                  </a:avLst>
                </a:prstGeom>
                <a:solidFill>
                  <a:srgbClr val="009DB7"/>
                </a:solidFill>
                <a:ln w="12700" cap="flat" cmpd="sng">
                  <a:solidFill>
                    <a:srgbClr val="009DB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50800" dist="50800" dir="5400000" algn="ctr" rotWithShape="0">
                    <a:srgbClr val="E2DAD5"/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68"/>
                <p:cNvSpPr txBox="1"/>
                <p:nvPr/>
              </p:nvSpPr>
              <p:spPr>
                <a:xfrm>
                  <a:off x="1778482" y="2192345"/>
                  <a:ext cx="2653229" cy="72759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50800" dir="5400000" algn="ctr" rotWithShape="0">
                    <a:srgbClr val="E2DAD5"/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9000"/>
                    </a:buClr>
                    <a:buSzPts val="3200"/>
                    <a:buFont typeface="Arial"/>
                    <a:buNone/>
                  </a:pPr>
                  <a:r>
                    <a:rPr lang="fr-FR" sz="2400" b="1" i="0" u="none" strike="noStrike" cap="none">
                      <a:solidFill>
                        <a:srgbClr val="F49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22 710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9000"/>
                    </a:buClr>
                    <a:buSzPts val="3200"/>
                    <a:buFont typeface="Arial"/>
                    <a:buNone/>
                  </a:pPr>
                  <a:r>
                    <a:rPr lang="fr-FR" sz="1400" b="1" i="0" u="none" strike="noStrike" cap="none">
                      <a:solidFill>
                        <a:srgbClr val="F49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Personnes Domiciliées**</a:t>
                  </a:r>
                  <a:endParaRPr sz="1200" b="1" i="0" u="none" strike="noStrike" cap="none">
                    <a:solidFill>
                      <a:srgbClr val="F49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70" name="Google Shape;170;p68"/>
                <p:cNvSpPr/>
                <p:nvPr/>
              </p:nvSpPr>
              <p:spPr>
                <a:xfrm rot="10800000" flipH="1">
                  <a:off x="4685805" y="2871818"/>
                  <a:ext cx="4124999" cy="1795075"/>
                </a:xfrm>
                <a:prstGeom prst="uturnArrow">
                  <a:avLst>
                    <a:gd name="adj1" fmla="val 9166"/>
                    <a:gd name="adj2" fmla="val 19521"/>
                    <a:gd name="adj3" fmla="val 37823"/>
                    <a:gd name="adj4" fmla="val 42600"/>
                    <a:gd name="adj5" fmla="val 100000"/>
                  </a:avLst>
                </a:prstGeom>
                <a:solidFill>
                  <a:srgbClr val="009DB7"/>
                </a:solidFill>
                <a:ln w="12700" cap="flat" cmpd="sng">
                  <a:solidFill>
                    <a:srgbClr val="009DB7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50800" dist="50800" dir="5400000" algn="ctr" rotWithShape="0">
                    <a:srgbClr val="E2DAD5"/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1" name="Google Shape;171;p6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270107" y="2071954"/>
                  <a:ext cx="957600" cy="95920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2" name="Google Shape;172;p68"/>
                <p:cNvSpPr txBox="1"/>
                <p:nvPr/>
              </p:nvSpPr>
              <p:spPr>
                <a:xfrm>
                  <a:off x="7988268" y="507740"/>
                  <a:ext cx="4124999" cy="75439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50800" dir="5400000" algn="ctr" rotWithShape="0">
                    <a:srgbClr val="E2DAD5"/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9000"/>
                    </a:buClr>
                    <a:buSzPts val="3200"/>
                    <a:buFont typeface="Arial"/>
                    <a:buNone/>
                  </a:pPr>
                  <a:r>
                    <a:rPr lang="fr-FR" sz="2400" b="1" i="0" u="none" strike="noStrike" cap="none">
                      <a:solidFill>
                        <a:srgbClr val="F49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43 558</a:t>
                  </a:r>
                  <a:r>
                    <a:rPr lang="fr-FR" sz="1400" b="1" i="0" u="none" strike="noStrike" cap="none">
                      <a:solidFill>
                        <a:srgbClr val="F49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Personnes accompagnées*</a:t>
                  </a:r>
                  <a:endParaRPr sz="1200" b="1" i="0" u="none" strike="noStrike" cap="none">
                    <a:solidFill>
                      <a:srgbClr val="F49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9000"/>
                    </a:buClr>
                    <a:buSzPts val="3200"/>
                    <a:buFont typeface="Arial"/>
                    <a:buNone/>
                  </a:pPr>
                  <a:r>
                    <a:rPr lang="fr-FR" sz="2400" b="1" i="0" u="none" strike="noStrike" cap="none">
                      <a:solidFill>
                        <a:srgbClr val="F49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209 976 </a:t>
                  </a:r>
                  <a:r>
                    <a:rPr lang="fr-FR" sz="1400" b="1" i="0" u="none" strike="noStrike" cap="none">
                      <a:solidFill>
                        <a:srgbClr val="F49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Entretiens Individuels*</a:t>
                  </a:r>
                  <a:endParaRPr sz="1200" b="1" i="0" u="none" strike="noStrike" cap="none">
                    <a:solidFill>
                      <a:srgbClr val="F49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68"/>
                <p:cNvSpPr/>
                <p:nvPr/>
              </p:nvSpPr>
              <p:spPr>
                <a:xfrm>
                  <a:off x="8390742" y="1732102"/>
                  <a:ext cx="3300736" cy="1923112"/>
                </a:xfrm>
                <a:prstGeom prst="uturnArrow">
                  <a:avLst>
                    <a:gd name="adj1" fmla="val 9407"/>
                    <a:gd name="adj2" fmla="val 13849"/>
                    <a:gd name="adj3" fmla="val 40054"/>
                    <a:gd name="adj4" fmla="val 43750"/>
                    <a:gd name="adj5" fmla="val 100000"/>
                  </a:avLst>
                </a:prstGeom>
                <a:solidFill>
                  <a:srgbClr val="009DB7"/>
                </a:solidFill>
                <a:ln w="12700" cap="flat" cmpd="sng">
                  <a:solidFill>
                    <a:srgbClr val="00B0F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50800" dist="50800" dir="5400000" algn="ctr" rotWithShape="0">
                    <a:srgbClr val="E2DAD5"/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4" name="Google Shape;174;p6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9560565" y="1340095"/>
                  <a:ext cx="957600" cy="95920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5" name="Google Shape;175;p68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10972314" y="2771247"/>
                  <a:ext cx="957600" cy="959209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6" name="Google Shape;176;p68"/>
                <p:cNvSpPr txBox="1"/>
                <p:nvPr/>
              </p:nvSpPr>
              <p:spPr>
                <a:xfrm>
                  <a:off x="9092752" y="3753405"/>
                  <a:ext cx="3738259" cy="89575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50800" dir="5400000" algn="ctr" rotWithShape="0">
                    <a:srgbClr val="E2DAD5"/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9000"/>
                    </a:buClr>
                    <a:buSzPts val="3200"/>
                    <a:buFont typeface="Arial"/>
                    <a:buNone/>
                  </a:pPr>
                  <a:r>
                    <a:rPr lang="fr-FR" sz="2400" b="1" i="0" u="none" strike="noStrike" cap="none">
                      <a:solidFill>
                        <a:srgbClr val="F49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11 780 </a:t>
                  </a:r>
                  <a:r>
                    <a:rPr lang="fr-FR" sz="1400" b="1" i="0" u="none" strike="noStrike" cap="none">
                      <a:solidFill>
                        <a:srgbClr val="F49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Bénéficiaires du Wifi**</a:t>
                  </a:r>
                  <a:endPara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9000"/>
                    </a:buClr>
                    <a:buSzPts val="3200"/>
                    <a:buFont typeface="Arial"/>
                    <a:buNone/>
                  </a:pPr>
                  <a:r>
                    <a:rPr lang="fr-FR" sz="2400" b="1" i="0" u="none" strike="noStrike" cap="none">
                      <a:solidFill>
                        <a:srgbClr val="F49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132 366 </a:t>
                  </a:r>
                  <a:r>
                    <a:rPr lang="fr-FR" sz="1400" b="1" i="0" u="none" strike="noStrike" cap="none">
                      <a:solidFill>
                        <a:srgbClr val="F49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connexions*</a:t>
                  </a:r>
                  <a:endPara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77" name="Google Shape;177;p68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8027211" y="2902878"/>
                  <a:ext cx="957600" cy="959208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8" name="Google Shape;178;p68"/>
                <p:cNvSpPr txBox="1"/>
                <p:nvPr/>
              </p:nvSpPr>
              <p:spPr>
                <a:xfrm>
                  <a:off x="10976634" y="6108237"/>
                  <a:ext cx="1840700" cy="6894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9000"/>
                    </a:buClr>
                    <a:buSzPts val="1800"/>
                    <a:buFont typeface="Arial"/>
                    <a:buNone/>
                  </a:pPr>
                  <a:r>
                    <a:rPr lang="fr-FR" sz="1800" b="1" i="0" u="none" strike="noStrike" cap="none">
                      <a:solidFill>
                        <a:srgbClr val="F49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* Sur 12 mois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9000"/>
                    </a:buClr>
                    <a:buSzPts val="1600"/>
                    <a:buFont typeface="Arial"/>
                    <a:buNone/>
                  </a:pPr>
                  <a:r>
                    <a:rPr lang="fr-FR" sz="1600" b="1" i="0" u="none" strike="noStrike" cap="none">
                      <a:solidFill>
                        <a:srgbClr val="F49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** A Avril 2025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8"/>
                <p:cNvSpPr txBox="1"/>
                <p:nvPr/>
              </p:nvSpPr>
              <p:spPr>
                <a:xfrm>
                  <a:off x="5367936" y="2051501"/>
                  <a:ext cx="3542810" cy="78894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50800" dir="5400000" algn="ctr" rotWithShape="0">
                    <a:srgbClr val="E2DAD5"/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9000"/>
                    </a:buClr>
                    <a:buSzPts val="3200"/>
                    <a:buFont typeface="Arial"/>
                    <a:buNone/>
                  </a:pPr>
                  <a:r>
                    <a:rPr lang="fr-FR" sz="2400" b="1" i="0" u="none" strike="noStrike" cap="none">
                      <a:solidFill>
                        <a:srgbClr val="F49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46 307 </a:t>
                  </a:r>
                  <a:r>
                    <a:rPr lang="fr-FR" sz="1400" b="1" i="0" u="none" strike="noStrike" cap="none">
                      <a:solidFill>
                        <a:srgbClr val="F49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Personnes Accueillies </a:t>
                  </a:r>
                  <a:endPara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9000"/>
                    </a:buClr>
                    <a:buSzPts val="3200"/>
                    <a:buFont typeface="Arial"/>
                    <a:buNone/>
                  </a:pPr>
                  <a:r>
                    <a:rPr lang="fr-FR" sz="2400" b="1" i="0" u="none" strike="noStrike" cap="none">
                      <a:solidFill>
                        <a:srgbClr val="F49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612 868 </a:t>
                  </a:r>
                  <a:r>
                    <a:rPr lang="fr-FR" sz="1400" b="1" i="0" u="none" strike="noStrike" cap="none">
                      <a:solidFill>
                        <a:srgbClr val="F49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Visites Enregistrées*</a:t>
                  </a:r>
                  <a:endParaRPr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0" name="Google Shape;180;p68"/>
              <p:cNvGrpSpPr/>
              <p:nvPr/>
            </p:nvGrpSpPr>
            <p:grpSpPr>
              <a:xfrm>
                <a:off x="575774" y="2556640"/>
                <a:ext cx="1404000" cy="1510237"/>
                <a:chOff x="575774" y="2556640"/>
                <a:chExt cx="1404000" cy="1510237"/>
              </a:xfrm>
            </p:grpSpPr>
            <p:grpSp>
              <p:nvGrpSpPr>
                <p:cNvPr id="181" name="Google Shape;181;p68"/>
                <p:cNvGrpSpPr/>
                <p:nvPr/>
              </p:nvGrpSpPr>
              <p:grpSpPr>
                <a:xfrm>
                  <a:off x="575774" y="2556640"/>
                  <a:ext cx="1404000" cy="1404000"/>
                  <a:chOff x="3320454" y="1503544"/>
                  <a:chExt cx="4286653" cy="3868258"/>
                </a:xfrm>
              </p:grpSpPr>
              <p:sp>
                <p:nvSpPr>
                  <p:cNvPr id="182" name="Google Shape;182;p68"/>
                  <p:cNvSpPr/>
                  <p:nvPr/>
                </p:nvSpPr>
                <p:spPr>
                  <a:xfrm>
                    <a:off x="3707021" y="1755650"/>
                    <a:ext cx="3513519" cy="3616152"/>
                  </a:xfrm>
                  <a:prstGeom prst="ellipse">
                    <a:avLst/>
                  </a:prstGeom>
                  <a:noFill/>
                  <a:ln w="57150" cap="flat" cmpd="sng">
                    <a:solidFill>
                      <a:srgbClr val="009DB7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pic>
                <p:nvPicPr>
                  <p:cNvPr id="183" name="Google Shape;183;p68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>
                    <a:off x="4202684" y="3031057"/>
                    <a:ext cx="2522191" cy="110957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84" name="Google Shape;184;p68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/>
                  <a:stretch/>
                </p:blipFill>
                <p:spPr>
                  <a:xfrm>
                    <a:off x="3528819" y="2328086"/>
                    <a:ext cx="737675" cy="7366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85" name="Google Shape;185;p68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/>
                  <a:stretch/>
                </p:blipFill>
                <p:spPr>
                  <a:xfrm>
                    <a:off x="4431010" y="1503544"/>
                    <a:ext cx="737675" cy="7366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86" name="Google Shape;186;p68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5783127" y="1508721"/>
                    <a:ext cx="737676" cy="7366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87" name="Google Shape;187;p68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/>
                  <a:stretch/>
                </p:blipFill>
                <p:spPr>
                  <a:xfrm>
                    <a:off x="6661067" y="2291017"/>
                    <a:ext cx="737675" cy="7366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88" name="Google Shape;188;p68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/>
                  <a:stretch/>
                </p:blipFill>
                <p:spPr>
                  <a:xfrm>
                    <a:off x="6869431" y="3482169"/>
                    <a:ext cx="737676" cy="7366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89" name="Google Shape;189;p68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6308984" y="4491429"/>
                    <a:ext cx="737676" cy="7366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90" name="Google Shape;190;p68"/>
                  <p:cNvPicPr preferRelativeResize="0"/>
                  <p:nvPr/>
                </p:nvPicPr>
                <p:blipFill rotWithShape="1">
                  <a:blip r:embed="rId14">
                    <a:alphaModFix/>
                  </a:blip>
                  <a:srcRect/>
                  <a:stretch/>
                </p:blipFill>
                <p:spPr>
                  <a:xfrm>
                    <a:off x="3897656" y="4491430"/>
                    <a:ext cx="737676" cy="7366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91" name="Google Shape;191;p68"/>
                  <p:cNvPicPr preferRelativeResize="0"/>
                  <p:nvPr/>
                </p:nvPicPr>
                <p:blipFill rotWithShape="1">
                  <a:blip r:embed="rId15">
                    <a:alphaModFix/>
                  </a:blip>
                  <a:srcRect/>
                  <a:stretch/>
                </p:blipFill>
                <p:spPr>
                  <a:xfrm>
                    <a:off x="3320454" y="3482170"/>
                    <a:ext cx="737675" cy="7366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192" name="Google Shape;192;p68"/>
                <p:cNvPicPr preferRelativeResize="0"/>
                <p:nvPr/>
              </p:nvPicPr>
              <p:blipFill rotWithShape="1">
                <a:blip r:embed="rId16">
                  <a:alphaModFix/>
                </a:blip>
                <a:srcRect l="47425" t="15765" r="19464" b="46842"/>
                <a:stretch/>
              </p:blipFill>
              <p:spPr>
                <a:xfrm>
                  <a:off x="1149249" y="3811003"/>
                  <a:ext cx="240525" cy="255874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93" name="Google Shape;193;p68"/>
              <p:cNvSpPr txBox="1"/>
              <p:nvPr/>
            </p:nvSpPr>
            <p:spPr>
              <a:xfrm>
                <a:off x="3350513" y="6147157"/>
                <a:ext cx="6210052" cy="4123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fr-FR" sz="1800" b="1" i="1" u="none" strike="noStrike" cap="none">
                    <a:solidFill>
                      <a:srgbClr val="00B050"/>
                    </a:solidFill>
                    <a:latin typeface="Roboto"/>
                    <a:ea typeface="Roboto"/>
                    <a:cs typeface="Roboto"/>
                    <a:sym typeface="Roboto"/>
                  </a:rPr>
                  <a:t>Plus de 1500 connexions / jour sur le portail Adiléos</a:t>
                </a:r>
                <a:endParaRPr sz="1800" b="1" i="1" u="none" strike="noStrike" cap="non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94" name="Google Shape;194;p68"/>
            <p:cNvPicPr preferRelativeResize="0"/>
            <p:nvPr/>
          </p:nvPicPr>
          <p:blipFill rotWithShape="1">
            <a:blip r:embed="rId16">
              <a:alphaModFix/>
            </a:blip>
            <a:srcRect l="47425" t="15765" r="19464" b="46842"/>
            <a:stretch/>
          </p:blipFill>
          <p:spPr>
            <a:xfrm>
              <a:off x="6317595" y="3992245"/>
              <a:ext cx="957600" cy="9576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95" name="Google Shape;195;p68"/>
            <p:cNvSpPr txBox="1"/>
            <p:nvPr/>
          </p:nvSpPr>
          <p:spPr>
            <a:xfrm>
              <a:off x="5173779" y="4896725"/>
              <a:ext cx="3462368" cy="78894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E2DAD5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9000"/>
                </a:buClr>
                <a:buSzPts val="3200"/>
                <a:buFont typeface="Arial"/>
                <a:buNone/>
              </a:pPr>
              <a:r>
                <a:rPr lang="fr-FR" sz="2400" b="1" i="0" u="none" strike="noStrike" cap="none">
                  <a:solidFill>
                    <a:srgbClr val="F49000"/>
                  </a:solidFill>
                  <a:latin typeface="Arial"/>
                  <a:ea typeface="Arial"/>
                  <a:cs typeface="Arial"/>
                  <a:sym typeface="Arial"/>
                </a:rPr>
                <a:t>2 236 </a:t>
              </a:r>
              <a:r>
                <a:rPr lang="fr-FR" sz="1400" b="1" i="0" u="none" strike="noStrike" cap="none">
                  <a:solidFill>
                    <a:srgbClr val="F49000"/>
                  </a:solidFill>
                  <a:latin typeface="Arial"/>
                  <a:ea typeface="Arial"/>
                  <a:cs typeface="Arial"/>
                  <a:sym typeface="Arial"/>
                </a:rPr>
                <a:t>Hébergements gérés 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9000"/>
                </a:buClr>
                <a:buSzPts val="3200"/>
                <a:buFont typeface="Arial"/>
                <a:buNone/>
              </a:pPr>
              <a:r>
                <a:rPr lang="fr-FR" sz="2400" b="1" i="0" u="none" strike="noStrike" cap="none">
                  <a:solidFill>
                    <a:srgbClr val="F49000"/>
                  </a:solidFill>
                  <a:latin typeface="Arial"/>
                  <a:ea typeface="Arial"/>
                  <a:cs typeface="Arial"/>
                  <a:sym typeface="Arial"/>
                </a:rPr>
                <a:t>6 100 </a:t>
              </a:r>
              <a:r>
                <a:rPr lang="fr-FR" sz="1400" b="1" i="0" u="none" strike="noStrike" cap="none">
                  <a:solidFill>
                    <a:srgbClr val="F49000"/>
                  </a:solidFill>
                  <a:latin typeface="Arial"/>
                  <a:ea typeface="Arial"/>
                  <a:cs typeface="Arial"/>
                  <a:sym typeface="Arial"/>
                </a:rPr>
                <a:t>Personnes Hébergées**</a:t>
              </a:r>
              <a:endParaRPr sz="1400" b="1" i="0" u="none" strike="noStrike" cap="none">
                <a:solidFill>
                  <a:srgbClr val="F49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" name="Google Shape;196;p68"/>
            <p:cNvGrpSpPr/>
            <p:nvPr/>
          </p:nvGrpSpPr>
          <p:grpSpPr>
            <a:xfrm>
              <a:off x="1183987" y="860492"/>
              <a:ext cx="2163037" cy="1767779"/>
              <a:chOff x="1183987" y="860492"/>
              <a:chExt cx="2163037" cy="1767779"/>
            </a:xfrm>
          </p:grpSpPr>
          <p:sp>
            <p:nvSpPr>
              <p:cNvPr id="197" name="Google Shape;197;p68"/>
              <p:cNvSpPr/>
              <p:nvPr/>
            </p:nvSpPr>
            <p:spPr>
              <a:xfrm>
                <a:off x="1183987" y="897311"/>
                <a:ext cx="1779881" cy="1730960"/>
              </a:xfrm>
              <a:prstGeom prst="bentArrow">
                <a:avLst>
                  <a:gd name="adj1" fmla="val 9806"/>
                  <a:gd name="adj2" fmla="val 25000"/>
                  <a:gd name="adj3" fmla="val 11573"/>
                  <a:gd name="adj4" fmla="val 43750"/>
                </a:avLst>
              </a:prstGeom>
              <a:solidFill>
                <a:srgbClr val="009DB7"/>
              </a:solidFill>
              <a:ln w="12700" cap="flat" cmpd="sng">
                <a:solidFill>
                  <a:srgbClr val="009DB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8" name="Google Shape;198;p68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2389424" y="860492"/>
                <a:ext cx="957600" cy="959207"/>
              </a:xfrm>
              <a:prstGeom prst="ellipse">
                <a:avLst/>
              </a:prstGeom>
              <a:solidFill>
                <a:srgbClr val="E2DAD5"/>
              </a:solidFill>
              <a:ln>
                <a:noFill/>
              </a:ln>
            </p:spPr>
          </p:pic>
        </p:grpSp>
      </p:grpSp>
      <p:sp>
        <p:nvSpPr>
          <p:cNvPr id="199" name="Google Shape;199;p68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9DB7"/>
          </a:solidFill>
          <a:ln w="9525" cap="flat" cmpd="sng">
            <a:solidFill>
              <a:srgbClr val="00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Adiléos en quelques chiffres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8"/>
          <p:cNvGrpSpPr/>
          <p:nvPr/>
        </p:nvGrpSpPr>
        <p:grpSpPr>
          <a:xfrm>
            <a:off x="87019" y="70208"/>
            <a:ext cx="6804345" cy="7016392"/>
            <a:chOff x="87019" y="70208"/>
            <a:chExt cx="6804345" cy="7016392"/>
          </a:xfrm>
        </p:grpSpPr>
        <p:pic>
          <p:nvPicPr>
            <p:cNvPr id="205" name="Google Shape;20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019" y="70208"/>
              <a:ext cx="6804345" cy="701639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6" name="Google Shape;206;p8"/>
            <p:cNvGrpSpPr/>
            <p:nvPr/>
          </p:nvGrpSpPr>
          <p:grpSpPr>
            <a:xfrm>
              <a:off x="87020" y="258462"/>
              <a:ext cx="6321902" cy="6609730"/>
              <a:chOff x="87020" y="258462"/>
              <a:chExt cx="6321902" cy="6609730"/>
            </a:xfrm>
          </p:grpSpPr>
          <p:sp>
            <p:nvSpPr>
              <p:cNvPr id="207" name="Google Shape;207;p8"/>
              <p:cNvSpPr/>
              <p:nvPr/>
            </p:nvSpPr>
            <p:spPr>
              <a:xfrm>
                <a:off x="3336170" y="258462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3148184" y="1482812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197160" y="1714743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2081631" y="2183131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4827201" y="5256764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2099261" y="1813597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3379101" y="1639330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3221583" y="1572742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1662873" y="2297638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1854456" y="3945003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239382" y="1813597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87020" y="1790994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5958336" y="5685376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2930296" y="4885120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6235927" y="5883084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2843798" y="4753233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263726" y="4055580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2753286" y="3648188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2391080" y="3442980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1771587" y="3194941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052489" y="2325819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529961" y="1872961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433241" y="1964040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615530" y="2325819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3028491" y="1486930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3509165" y="258462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4881118" y="1203410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5624322" y="1572742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562419" y="2359456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3634930" y="1342768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3969334" y="1203410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616001" y="3344126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3691047" y="3327214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5524724" y="4917989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3597396" y="5499440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3373983" y="1470800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1370825" y="1865186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448515" y="1813597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1662873" y="1865186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5000196" y="5256764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3543527" y="6670484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189000" y="1667478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8"/>
              <p:cNvSpPr/>
              <p:nvPr/>
            </p:nvSpPr>
            <p:spPr>
              <a:xfrm>
                <a:off x="380064" y="1677161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8"/>
              <p:cNvSpPr/>
              <p:nvPr/>
            </p:nvSpPr>
            <p:spPr>
              <a:xfrm>
                <a:off x="2767930" y="2478219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8"/>
              <p:cNvSpPr/>
              <p:nvPr/>
            </p:nvSpPr>
            <p:spPr>
              <a:xfrm>
                <a:off x="2790539" y="2273992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8"/>
              <p:cNvSpPr/>
              <p:nvPr/>
            </p:nvSpPr>
            <p:spPr>
              <a:xfrm>
                <a:off x="1892527" y="6556184"/>
                <a:ext cx="172995" cy="19770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53" name="Google Shape;25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4691" y="70208"/>
            <a:ext cx="5004813" cy="671408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8"/>
          <p:cNvSpPr/>
          <p:nvPr/>
        </p:nvSpPr>
        <p:spPr>
          <a:xfrm>
            <a:off x="3897833" y="468873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5524723" y="2183131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3617632" y="6394276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8"/>
          <p:cNvSpPr/>
          <p:nvPr/>
        </p:nvSpPr>
        <p:spPr>
          <a:xfrm>
            <a:off x="3698035" y="6503480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8"/>
          <p:cNvSpPr/>
          <p:nvPr/>
        </p:nvSpPr>
        <p:spPr>
          <a:xfrm>
            <a:off x="3732561" y="6781928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8"/>
          <p:cNvSpPr/>
          <p:nvPr/>
        </p:nvSpPr>
        <p:spPr>
          <a:xfrm>
            <a:off x="2674033" y="4266595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2892229" y="2396492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"/>
          <p:cNvSpPr/>
          <p:nvPr/>
        </p:nvSpPr>
        <p:spPr>
          <a:xfrm>
            <a:off x="2643631" y="2521741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2943737" y="2557164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8"/>
          <p:cNvSpPr/>
          <p:nvPr/>
        </p:nvSpPr>
        <p:spPr>
          <a:xfrm>
            <a:off x="4972394" y="3648747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4865063" y="5047382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8"/>
          <p:cNvSpPr/>
          <p:nvPr/>
        </p:nvSpPr>
        <p:spPr>
          <a:xfrm>
            <a:off x="2777500" y="3259756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3793214" y="5108278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8"/>
          <p:cNvSpPr/>
          <p:nvPr/>
        </p:nvSpPr>
        <p:spPr>
          <a:xfrm>
            <a:off x="5225377" y="3184930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3850435" y="6804164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5576697" y="1706092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2977148" y="4696083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/>
          <p:nvPr/>
        </p:nvSpPr>
        <p:spPr>
          <a:xfrm>
            <a:off x="5548122" y="1953742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4733869" y="2521381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/>
          <p:nvPr/>
        </p:nvSpPr>
        <p:spPr>
          <a:xfrm>
            <a:off x="3105094" y="2073706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5073723" y="1582329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8"/>
          <p:cNvSpPr/>
          <p:nvPr/>
        </p:nvSpPr>
        <p:spPr>
          <a:xfrm>
            <a:off x="4940438" y="1330240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5225327" y="3479555"/>
            <a:ext cx="173100" cy="197700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5225332" y="1330255"/>
            <a:ext cx="173100" cy="197700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2729107" y="2180205"/>
            <a:ext cx="173100" cy="197700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8"/>
          <p:cNvSpPr/>
          <p:nvPr/>
        </p:nvSpPr>
        <p:spPr>
          <a:xfrm>
            <a:off x="4136524" y="3573399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1935710" y="2983925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/>
          <p:nvPr/>
        </p:nvSpPr>
        <p:spPr>
          <a:xfrm>
            <a:off x="1619187" y="2772910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1759864" y="2362602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8"/>
          <p:cNvSpPr/>
          <p:nvPr/>
        </p:nvSpPr>
        <p:spPr>
          <a:xfrm>
            <a:off x="2181895" y="2257095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2568526" y="4360380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3307079" y="4758965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6050280" y="5239611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8"/>
          <p:cNvSpPr/>
          <p:nvPr/>
        </p:nvSpPr>
        <p:spPr>
          <a:xfrm>
            <a:off x="5124794" y="3801147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8"/>
          <p:cNvSpPr/>
          <p:nvPr/>
        </p:nvSpPr>
        <p:spPr>
          <a:xfrm>
            <a:off x="1923987" y="3347341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8"/>
          <p:cNvSpPr/>
          <p:nvPr/>
        </p:nvSpPr>
        <p:spPr>
          <a:xfrm>
            <a:off x="5471922" y="1596188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8"/>
          <p:cNvSpPr/>
          <p:nvPr/>
        </p:nvSpPr>
        <p:spPr>
          <a:xfrm>
            <a:off x="1701249" y="3312172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8"/>
          <p:cNvSpPr/>
          <p:nvPr/>
        </p:nvSpPr>
        <p:spPr>
          <a:xfrm>
            <a:off x="4379580" y="4837043"/>
            <a:ext cx="173100" cy="197700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8"/>
          <p:cNvSpPr/>
          <p:nvPr/>
        </p:nvSpPr>
        <p:spPr>
          <a:xfrm>
            <a:off x="3297783" y="1394600"/>
            <a:ext cx="173100" cy="197700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/>
          <p:nvPr/>
        </p:nvSpPr>
        <p:spPr>
          <a:xfrm>
            <a:off x="5372324" y="4917989"/>
            <a:ext cx="173100" cy="197700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/>
          <p:nvPr/>
        </p:nvSpPr>
        <p:spPr>
          <a:xfrm>
            <a:off x="2006856" y="4097403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5334535" y="5013477"/>
            <a:ext cx="172995" cy="19770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3038</Words>
  <Application>Microsoft Office PowerPoint</Application>
  <PresentationFormat>Grand écran</PresentationFormat>
  <Paragraphs>443</Paragraphs>
  <Slides>41</Slides>
  <Notes>40</Notes>
  <HiddenSlides>8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8" baseType="lpstr">
      <vt:lpstr>Arial</vt:lpstr>
      <vt:lpstr>Roboto</vt:lpstr>
      <vt:lpstr>Noto Sans Symbols</vt:lpstr>
      <vt:lpstr>Times New Roman</vt:lpstr>
      <vt:lpstr>Courier New</vt:lpstr>
      <vt:lpstr>Calibri</vt:lpstr>
      <vt:lpstr>1_Thème Office</vt:lpstr>
      <vt:lpstr>Présentation PowerPoint</vt:lpstr>
      <vt:lpstr>Notre constat et notre objectif</vt:lpstr>
      <vt:lpstr>L’association Adiléos </vt:lpstr>
      <vt:lpstr>Une démarche orientée sur les besoins des structures</vt:lpstr>
      <vt:lpstr>D’une démarche orientée sur les besoins des structures</vt:lpstr>
      <vt:lpstr>Nous créons de la valeur pour tous </vt:lpstr>
      <vt:lpstr>Ils nous font confiance</vt:lpstr>
      <vt:lpstr>Adiléos en quelques chiffres</vt:lpstr>
      <vt:lpstr>Présentation PowerPoint</vt:lpstr>
      <vt:lpstr>Présentation PowerPoint</vt:lpstr>
      <vt:lpstr>Notre organisation est pérenne et s’agrandit</vt:lpstr>
      <vt:lpstr>NOS SOLUTIONS</vt:lpstr>
      <vt:lpstr>Des services accessibles via un portail intégré unique</vt:lpstr>
      <vt:lpstr>Des services accessibles via un portail intégré unique</vt:lpstr>
      <vt:lpstr>Nos solutions pour répondre à vos besoins</vt:lpstr>
      <vt:lpstr>Nos solutions pour répondre à vos besoins</vt:lpstr>
      <vt:lpstr>Nos solutions permanentes</vt:lpstr>
      <vt:lpstr>ADILEOS ALERTE MÉTÉO</vt:lpstr>
      <vt:lpstr>       Alertes Météo: Constats</vt:lpstr>
      <vt:lpstr>      Notre Réponse: « Adiléos Alerte Météo »</vt:lpstr>
      <vt:lpstr>Les enrichissements pour la DDETS</vt:lpstr>
      <vt:lpstr>      Tiers de confiance des DDETS</vt:lpstr>
      <vt:lpstr>Exemple d’affiche </vt:lpstr>
      <vt:lpstr>ADILÉOS CONSIGNE NUMERIQUE SOLIDAIRE</vt:lpstr>
      <vt:lpstr>Du constat à l’action</vt:lpstr>
      <vt:lpstr>     Adiléos Consigne Numérique Solidaire</vt:lpstr>
      <vt:lpstr> Adiléos Consigne Numérique Solidaire</vt:lpstr>
      <vt:lpstr>Les bénéfices pour la DDETS</vt:lpstr>
      <vt:lpstr>   Retours d’expérience</vt:lpstr>
      <vt:lpstr>Nos solutions en cas d’urgence</vt:lpstr>
      <vt:lpstr>ADILÉOS CHARGEUR DE PORTABLES</vt:lpstr>
      <vt:lpstr>Du constat à l’action</vt:lpstr>
      <vt:lpstr>Du constat à l’action</vt:lpstr>
      <vt:lpstr>Notre service pour la DDETS</vt:lpstr>
      <vt:lpstr>ADILÉOS HOTSPOT WIFI </vt:lpstr>
      <vt:lpstr>      Adiléos Hotspot WIFI</vt:lpstr>
      <vt:lpstr>   Adiléos Hotspot WIFI: Caractéristiques</vt:lpstr>
      <vt:lpstr>Les avantages pour la DDETS</vt:lpstr>
      <vt:lpstr>Les atouts du portail Adiléos sont uniques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doforien@microsoft.com</dc:creator>
  <cp:lastModifiedBy>jean-michel cot</cp:lastModifiedBy>
  <cp:revision>4</cp:revision>
  <dcterms:created xsi:type="dcterms:W3CDTF">2017-11-20T15:31:04Z</dcterms:created>
  <dcterms:modified xsi:type="dcterms:W3CDTF">2026-01-07T10:06:17Z</dcterms:modified>
</cp:coreProperties>
</file>